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8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7" r:id="rId6"/>
    <p:sldId id="271" r:id="rId7"/>
    <p:sldId id="273" r:id="rId8"/>
    <p:sldId id="268" r:id="rId9"/>
    <p:sldId id="269" r:id="rId10"/>
    <p:sldId id="286" r:id="rId11"/>
    <p:sldId id="259" r:id="rId12"/>
    <p:sldId id="260" r:id="rId13"/>
    <p:sldId id="285" r:id="rId14"/>
    <p:sldId id="261" r:id="rId15"/>
    <p:sldId id="282" r:id="rId16"/>
    <p:sldId id="263" r:id="rId17"/>
    <p:sldId id="275" r:id="rId18"/>
    <p:sldId id="276" r:id="rId19"/>
    <p:sldId id="277" r:id="rId20"/>
    <p:sldId id="278" r:id="rId21"/>
    <p:sldId id="272" r:id="rId2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18718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816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Geburtsort!$B$1</c:f>
              <c:strCache>
                <c:ptCount val="1"/>
                <c:pt idx="0">
                  <c:v>Aachen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Geburtsort!$B$2:$B$10</c:f>
              <c:numCache>
                <c:formatCode>####.000</c:formatCode>
                <c:ptCount val="9"/>
                <c:pt idx="0">
                  <c:v>1.0199430199430199</c:v>
                </c:pt>
                <c:pt idx="1">
                  <c:v>0.763532763532763</c:v>
                </c:pt>
                <c:pt idx="2">
                  <c:v>0.12250712250712199</c:v>
                </c:pt>
                <c:pt idx="3">
                  <c:v>0.22507122507122601</c:v>
                </c:pt>
                <c:pt idx="4">
                  <c:v>-0.31339031339031298</c:v>
                </c:pt>
                <c:pt idx="5">
                  <c:v>-0.67236467236467201</c:v>
                </c:pt>
                <c:pt idx="6">
                  <c:v>0.173789173789173</c:v>
                </c:pt>
                <c:pt idx="7">
                  <c:v>-0.87749287749287797</c:v>
                </c:pt>
                <c:pt idx="8">
                  <c:v>-0.44159544159544101</c:v>
                </c:pt>
              </c:numCache>
            </c:numRef>
          </c:val>
        </c:ser>
        <c:ser>
          <c:idx val="1"/>
          <c:order val="1"/>
          <c:tx>
            <c:strRef>
              <c:f>Geburtsort!$C$1</c:f>
              <c:strCache>
                <c:ptCount val="1"/>
                <c:pt idx="0">
                  <c:v>Köln-Bonn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Geburtsort!$C$2:$C$10</c:f>
              <c:numCache>
                <c:formatCode>####.000</c:formatCode>
                <c:ptCount val="9"/>
                <c:pt idx="0">
                  <c:v>0.44444444444444398</c:v>
                </c:pt>
                <c:pt idx="1">
                  <c:v>0.77777777777777701</c:v>
                </c:pt>
                <c:pt idx="2">
                  <c:v>-0.10457516339869299</c:v>
                </c:pt>
                <c:pt idx="3">
                  <c:v>3.2679738562091998E-2</c:v>
                </c:pt>
                <c:pt idx="4">
                  <c:v>-0.22222222222222199</c:v>
                </c:pt>
                <c:pt idx="5">
                  <c:v>-0.33986928104575198</c:v>
                </c:pt>
                <c:pt idx="6">
                  <c:v>-4.5751633986928497E-2</c:v>
                </c:pt>
                <c:pt idx="7">
                  <c:v>-0.41830065359477198</c:v>
                </c:pt>
                <c:pt idx="8">
                  <c:v>-0.12418300653594699</c:v>
                </c:pt>
              </c:numCache>
            </c:numRef>
          </c:val>
        </c:ser>
        <c:ser>
          <c:idx val="2"/>
          <c:order val="2"/>
          <c:tx>
            <c:strRef>
              <c:f>Geburtsort!$D$1</c:f>
              <c:strCache>
                <c:ptCount val="1"/>
                <c:pt idx="0">
                  <c:v>Niederrhein 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Geburtsort!$D$2:$D$10</c:f>
              <c:numCache>
                <c:formatCode>####.000</c:formatCode>
                <c:ptCount val="9"/>
                <c:pt idx="0">
                  <c:v>-4.8309178743959598E-3</c:v>
                </c:pt>
                <c:pt idx="1">
                  <c:v>0.458937198067632</c:v>
                </c:pt>
                <c:pt idx="2">
                  <c:v>0.647342995169082</c:v>
                </c:pt>
                <c:pt idx="3">
                  <c:v>0.44444444444444497</c:v>
                </c:pt>
                <c:pt idx="4">
                  <c:v>-0.57004830917874405</c:v>
                </c:pt>
                <c:pt idx="5">
                  <c:v>-0.48309178743961401</c:v>
                </c:pt>
                <c:pt idx="6">
                  <c:v>-3.3816425120773201E-2</c:v>
                </c:pt>
                <c:pt idx="7">
                  <c:v>-0.58454106280193296</c:v>
                </c:pt>
                <c:pt idx="8">
                  <c:v>0.12560386473429999</c:v>
                </c:pt>
              </c:numCache>
            </c:numRef>
          </c:val>
        </c:ser>
        <c:ser>
          <c:idx val="3"/>
          <c:order val="3"/>
          <c:tx>
            <c:strRef>
              <c:f>Geburtsort!$E$1</c:f>
              <c:strCache>
                <c:ptCount val="1"/>
                <c:pt idx="0">
                  <c:v>Düsseldorf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Geburtsort!$E$2:$E$10</c:f>
              <c:numCache>
                <c:formatCode>####.000</c:formatCode>
                <c:ptCount val="9"/>
                <c:pt idx="0">
                  <c:v>-0.125</c:v>
                </c:pt>
                <c:pt idx="1">
                  <c:v>0.80555555555555503</c:v>
                </c:pt>
                <c:pt idx="2">
                  <c:v>0.16666666666666699</c:v>
                </c:pt>
                <c:pt idx="3">
                  <c:v>0.86111111111111105</c:v>
                </c:pt>
                <c:pt idx="4">
                  <c:v>-0.40277777777777701</c:v>
                </c:pt>
                <c:pt idx="5">
                  <c:v>-0.68055555555555602</c:v>
                </c:pt>
                <c:pt idx="6">
                  <c:v>8.3333333333332898E-2</c:v>
                </c:pt>
                <c:pt idx="7">
                  <c:v>-0.66666666666666696</c:v>
                </c:pt>
                <c:pt idx="8">
                  <c:v>-4.1666666666666102E-2</c:v>
                </c:pt>
              </c:numCache>
            </c:numRef>
          </c:val>
        </c:ser>
        <c:ser>
          <c:idx val="4"/>
          <c:order val="4"/>
          <c:tx>
            <c:strRef>
              <c:f>Geburtsort!$F$1</c:f>
              <c:strCache>
                <c:ptCount val="1"/>
                <c:pt idx="0">
                  <c:v>Bergisches Städtedreieck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Geburtsort!$F$2:$F$10</c:f>
              <c:numCache>
                <c:formatCode>####.000</c:formatCode>
                <c:ptCount val="9"/>
                <c:pt idx="0">
                  <c:v>3.7037037037037E-2</c:v>
                </c:pt>
                <c:pt idx="1">
                  <c:v>0.179894179894179</c:v>
                </c:pt>
                <c:pt idx="2">
                  <c:v>-0.43915343915343902</c:v>
                </c:pt>
                <c:pt idx="3">
                  <c:v>0.65608465608465605</c:v>
                </c:pt>
                <c:pt idx="4">
                  <c:v>0.70370370370370505</c:v>
                </c:pt>
                <c:pt idx="5">
                  <c:v>-0.53439153439153497</c:v>
                </c:pt>
                <c:pt idx="6">
                  <c:v>0.13227513227513199</c:v>
                </c:pt>
                <c:pt idx="7">
                  <c:v>-0.62962962962962998</c:v>
                </c:pt>
                <c:pt idx="8">
                  <c:v>-0.105820105820105</c:v>
                </c:pt>
              </c:numCache>
            </c:numRef>
          </c:val>
        </c:ser>
        <c:ser>
          <c:idx val="5"/>
          <c:order val="5"/>
          <c:tx>
            <c:strRef>
              <c:f>Geburtsort!$G$1</c:f>
              <c:strCache>
                <c:ptCount val="1"/>
                <c:pt idx="0">
                  <c:v>Südwestfalen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Geburtsort!$G$2:$G$10</c:f>
              <c:numCache>
                <c:formatCode>####.000</c:formatCode>
                <c:ptCount val="9"/>
                <c:pt idx="0">
                  <c:v>-5.4320987654321203E-2</c:v>
                </c:pt>
                <c:pt idx="1">
                  <c:v>0.19012345679012299</c:v>
                </c:pt>
                <c:pt idx="2">
                  <c:v>-0.29876543209876499</c:v>
                </c:pt>
                <c:pt idx="3">
                  <c:v>-9.8765432098764899E-2</c:v>
                </c:pt>
                <c:pt idx="4">
                  <c:v>-0.343209876543209</c:v>
                </c:pt>
                <c:pt idx="5">
                  <c:v>0.59012345679012301</c:v>
                </c:pt>
                <c:pt idx="6">
                  <c:v>0.19012345679012299</c:v>
                </c:pt>
                <c:pt idx="7">
                  <c:v>-0.16543209876543299</c:v>
                </c:pt>
                <c:pt idx="8">
                  <c:v>-9.8765432098759705E-3</c:v>
                </c:pt>
              </c:numCache>
            </c:numRef>
          </c:val>
        </c:ser>
        <c:ser>
          <c:idx val="6"/>
          <c:order val="6"/>
          <c:tx>
            <c:strRef>
              <c:f>Geburtsort!$H$1</c:f>
              <c:strCache>
                <c:ptCount val="1"/>
                <c:pt idx="0">
                  <c:v>Metropole Ruhr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Geburtsort!$H$2:$H$10</c:f>
              <c:numCache>
                <c:formatCode>####.000</c:formatCode>
                <c:ptCount val="9"/>
                <c:pt idx="0">
                  <c:v>-0.18308080808080801</c:v>
                </c:pt>
                <c:pt idx="1">
                  <c:v>0.20707070707070599</c:v>
                </c:pt>
                <c:pt idx="2">
                  <c:v>-0.14898989898989901</c:v>
                </c:pt>
                <c:pt idx="3">
                  <c:v>0.30555555555555602</c:v>
                </c:pt>
                <c:pt idx="4">
                  <c:v>-0.364898989898989</c:v>
                </c:pt>
                <c:pt idx="5">
                  <c:v>-0.36489898989899</c:v>
                </c:pt>
                <c:pt idx="6">
                  <c:v>0.9760101010101</c:v>
                </c:pt>
                <c:pt idx="7">
                  <c:v>-0.42171717171717199</c:v>
                </c:pt>
                <c:pt idx="8">
                  <c:v>-5.0505050505044698E-3</c:v>
                </c:pt>
              </c:numCache>
            </c:numRef>
          </c:val>
        </c:ser>
        <c:ser>
          <c:idx val="7"/>
          <c:order val="7"/>
          <c:tx>
            <c:strRef>
              <c:f>Geburtsort!$I$1</c:f>
              <c:strCache>
                <c:ptCount val="1"/>
                <c:pt idx="0">
                  <c:v>Ostwestfalen-Lippe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Geburtsort!$I$2:$I$10</c:f>
              <c:numCache>
                <c:formatCode>####.000</c:formatCode>
                <c:ptCount val="9"/>
                <c:pt idx="0">
                  <c:v>-1.3468013468014601E-3</c:v>
                </c:pt>
                <c:pt idx="1">
                  <c:v>0.21683501683501599</c:v>
                </c:pt>
                <c:pt idx="2">
                  <c:v>-0.16498316498316501</c:v>
                </c:pt>
                <c:pt idx="3">
                  <c:v>-1.3468013468007601E-3</c:v>
                </c:pt>
                <c:pt idx="4">
                  <c:v>-0.461952861952862</c:v>
                </c:pt>
                <c:pt idx="5">
                  <c:v>-0.14680134680134699</c:v>
                </c:pt>
                <c:pt idx="6">
                  <c:v>-0.152861952861953</c:v>
                </c:pt>
                <c:pt idx="7">
                  <c:v>0.48956228956228898</c:v>
                </c:pt>
                <c:pt idx="8">
                  <c:v>0.22289562289562301</c:v>
                </c:pt>
              </c:numCache>
            </c:numRef>
          </c:val>
        </c:ser>
        <c:ser>
          <c:idx val="8"/>
          <c:order val="8"/>
          <c:tx>
            <c:strRef>
              <c:f>Geburtsort!$J$1</c:f>
              <c:strCache>
                <c:ptCount val="1"/>
                <c:pt idx="0">
                  <c:v>Münsterland</c:v>
                </c:pt>
              </c:strCache>
            </c:strRef>
          </c:tx>
          <c:invertIfNegative val="0"/>
          <c:cat>
            <c:strRef>
              <c:f>Geburtsort!$A$2:$A$10</c:f>
              <c:strCache>
                <c:ptCount val="9"/>
                <c:pt idx="0">
                  <c:v>Region Aachen</c:v>
                </c:pt>
                <c:pt idx="1">
                  <c:v>Region Köln/Bonn</c:v>
                </c:pt>
                <c:pt idx="2">
                  <c:v>Region Niederrhein</c:v>
                </c:pt>
                <c:pt idx="3">
                  <c:v>Region Düsseldorf</c:v>
                </c:pt>
                <c:pt idx="4">
                  <c:v>Region Bergisches Städtedreieck</c:v>
                </c:pt>
                <c:pt idx="5">
                  <c:v>Region Südwestfalen</c:v>
                </c:pt>
                <c:pt idx="6">
                  <c:v>Region Metropole Ruhr</c:v>
                </c:pt>
                <c:pt idx="7">
                  <c:v>Region Ostwestfalen Lippe</c:v>
                </c:pt>
                <c:pt idx="8">
                  <c:v>Region Münsterland</c:v>
                </c:pt>
              </c:strCache>
            </c:strRef>
          </c:cat>
          <c:val>
            <c:numRef>
              <c:f>Geburtsort!$J$2:$J$10</c:f>
              <c:numCache>
                <c:formatCode>####.000</c:formatCode>
                <c:ptCount val="9"/>
                <c:pt idx="0">
                  <c:v>-0.19576719576719601</c:v>
                </c:pt>
                <c:pt idx="1">
                  <c:v>0.26001511715797399</c:v>
                </c:pt>
                <c:pt idx="2">
                  <c:v>-3.93046107331824E-2</c:v>
                </c:pt>
                <c:pt idx="3">
                  <c:v>-3.25018896447462E-2</c:v>
                </c:pt>
                <c:pt idx="4">
                  <c:v>-0.39984882842025599</c:v>
                </c:pt>
                <c:pt idx="5">
                  <c:v>-0.148148148148148</c:v>
                </c:pt>
                <c:pt idx="6">
                  <c:v>6.2736205593348193E-2</c:v>
                </c:pt>
                <c:pt idx="7">
                  <c:v>-0.31141345427059802</c:v>
                </c:pt>
                <c:pt idx="8">
                  <c:v>0.80423280423280397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31168"/>
        <c:axId val="39050560"/>
      </c:barChart>
      <c:catAx>
        <c:axId val="794311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Interviewee</a:t>
                </a:r>
                <a:r>
                  <a:rPr lang="de-DE" baseline="0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following</a:t>
                </a:r>
                <a:r>
                  <a:rPr lang="de-DE" baseline="0" dirty="0" smtClean="0"/>
                  <a:t> </a:t>
                </a:r>
                <a:r>
                  <a:rPr lang="de-DE" dirty="0" smtClean="0"/>
                  <a:t> </a:t>
                </a:r>
                <a:endParaRPr lang="de-DE" dirty="0"/>
              </a:p>
              <a:p>
                <a:pPr>
                  <a:defRPr/>
                </a:pPr>
                <a:r>
                  <a:rPr lang="de-DE" dirty="0" err="1" smtClean="0"/>
                  <a:t>place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birth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81937787120683603"/>
              <c:y val="0.20953381454664899"/>
            </c:manualLayout>
          </c:layout>
          <c:overlay val="0"/>
        </c:title>
        <c:majorTickMark val="out"/>
        <c:minorTickMark val="none"/>
        <c:tickLblPos val="low"/>
        <c:crossAx val="39050560"/>
        <c:crosses val="autoZero"/>
        <c:auto val="1"/>
        <c:lblAlgn val="ctr"/>
        <c:lblOffset val="100"/>
        <c:noMultiLvlLbl val="0"/>
      </c:catAx>
      <c:valAx>
        <c:axId val="39050560"/>
        <c:scaling>
          <c:orientation val="minMax"/>
        </c:scaling>
        <c:delete val="0"/>
        <c:axPos val="l"/>
        <c:numFmt formatCode="####.000" sourceLinked="1"/>
        <c:majorTickMark val="out"/>
        <c:minorTickMark val="none"/>
        <c:tickLblPos val="nextTo"/>
        <c:crossAx val="7943116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de-DE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de-DE"/>
          </a:p>
        </c:txPr>
      </c:legendEntry>
      <c:legendEntry>
        <c:idx val="7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de-DE"/>
          </a:p>
        </c:txPr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04196-DA4C-4F3C-A430-2C87978BB4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F705E11-CE60-4C95-B3D7-4002D2955F0E}">
      <dgm:prSet phldrT="[Text]" custT="1"/>
      <dgm:spPr>
        <a:solidFill>
          <a:srgbClr val="187186"/>
        </a:solidFill>
      </dgm:spPr>
      <dgm:t>
        <a:bodyPr/>
        <a:lstStyle/>
        <a:p>
          <a:r>
            <a:rPr lang="en-US" sz="1000" noProof="0" dirty="0" smtClean="0">
              <a:solidFill>
                <a:schemeClr val="bg1"/>
              </a:solidFill>
            </a:rPr>
            <a:t>Knowledge identification/generation </a:t>
          </a:r>
          <a:endParaRPr lang="en-US" sz="1000" noProof="0" dirty="0">
            <a:solidFill>
              <a:schemeClr val="bg1"/>
            </a:solidFill>
          </a:endParaRPr>
        </a:p>
      </dgm:t>
    </dgm:pt>
    <dgm:pt modelId="{8E866090-C0C6-43C6-9121-CC9AC7D5FB3A}" type="parTrans" cxnId="{F31B2E7D-DF7D-4959-BAC4-C6CBB1E34A0B}">
      <dgm:prSet/>
      <dgm:spPr/>
      <dgm:t>
        <a:bodyPr/>
        <a:lstStyle/>
        <a:p>
          <a:endParaRPr lang="de-DE"/>
        </a:p>
      </dgm:t>
    </dgm:pt>
    <dgm:pt modelId="{990D83F0-78A4-45B6-89FC-0CAAA6EDA644}" type="sibTrans" cxnId="{F31B2E7D-DF7D-4959-BAC4-C6CBB1E34A0B}">
      <dgm:prSet/>
      <dgm:spPr/>
      <dgm:t>
        <a:bodyPr/>
        <a:lstStyle/>
        <a:p>
          <a:endParaRPr lang="de-DE"/>
        </a:p>
      </dgm:t>
    </dgm:pt>
    <dgm:pt modelId="{048735F3-BBC8-4335-A4FB-15BA424630C6}">
      <dgm:prSet phldrT="[Text]" custT="1"/>
      <dgm:spPr>
        <a:solidFill>
          <a:srgbClr val="187186"/>
        </a:solidFill>
      </dgm:spPr>
      <dgm:t>
        <a:bodyPr/>
        <a:lstStyle/>
        <a:p>
          <a:r>
            <a:rPr lang="en-US" sz="1000" noProof="0" dirty="0" smtClean="0">
              <a:solidFill>
                <a:schemeClr val="bg1"/>
              </a:solidFill>
            </a:rPr>
            <a:t>Knowledge Examination</a:t>
          </a:r>
          <a:endParaRPr lang="en-US" sz="1000" noProof="0" dirty="0">
            <a:solidFill>
              <a:schemeClr val="bg1"/>
            </a:solidFill>
          </a:endParaRPr>
        </a:p>
      </dgm:t>
    </dgm:pt>
    <dgm:pt modelId="{A0F88DAF-68A1-4E65-98CE-C22F3E9F3ACF}" type="parTrans" cxnId="{131F5D75-7780-43E4-B4D2-7564DF268650}">
      <dgm:prSet/>
      <dgm:spPr/>
      <dgm:t>
        <a:bodyPr/>
        <a:lstStyle/>
        <a:p>
          <a:endParaRPr lang="de-DE"/>
        </a:p>
      </dgm:t>
    </dgm:pt>
    <dgm:pt modelId="{EF8642E0-AA79-47F8-B9B7-7EFE628369B1}" type="sibTrans" cxnId="{131F5D75-7780-43E4-B4D2-7564DF268650}">
      <dgm:prSet/>
      <dgm:spPr/>
      <dgm:t>
        <a:bodyPr/>
        <a:lstStyle/>
        <a:p>
          <a:endParaRPr lang="de-DE"/>
        </a:p>
      </dgm:t>
    </dgm:pt>
    <dgm:pt modelId="{E6E939D0-E9EA-4794-AB75-8B8CBF8DA7CC}">
      <dgm:prSet phldrT="[Text]" custT="1"/>
      <dgm:spPr>
        <a:solidFill>
          <a:srgbClr val="187186"/>
        </a:solidFill>
      </dgm:spPr>
      <dgm:t>
        <a:bodyPr/>
        <a:lstStyle/>
        <a:p>
          <a:r>
            <a:rPr lang="en-US" sz="1000" noProof="0" dirty="0" smtClean="0">
              <a:solidFill>
                <a:schemeClr val="bg1"/>
              </a:solidFill>
            </a:rPr>
            <a:t>Knowledge Spillovers</a:t>
          </a:r>
          <a:endParaRPr lang="en-US" sz="1000" noProof="0" dirty="0">
            <a:solidFill>
              <a:schemeClr val="bg1"/>
            </a:solidFill>
          </a:endParaRPr>
        </a:p>
      </dgm:t>
    </dgm:pt>
    <dgm:pt modelId="{485187F7-FF1D-4554-9B65-82930DF2D44E}" type="parTrans" cxnId="{E8363440-8A0E-47BD-BDA1-7F0F5120345D}">
      <dgm:prSet/>
      <dgm:spPr/>
      <dgm:t>
        <a:bodyPr/>
        <a:lstStyle/>
        <a:p>
          <a:endParaRPr lang="de-DE"/>
        </a:p>
      </dgm:t>
    </dgm:pt>
    <dgm:pt modelId="{02513007-4791-4D94-B827-95F4A01999E4}" type="sibTrans" cxnId="{E8363440-8A0E-47BD-BDA1-7F0F5120345D}">
      <dgm:prSet/>
      <dgm:spPr/>
      <dgm:t>
        <a:bodyPr/>
        <a:lstStyle/>
        <a:p>
          <a:endParaRPr lang="de-DE"/>
        </a:p>
      </dgm:t>
    </dgm:pt>
    <dgm:pt modelId="{ABB1B3E8-340F-4598-A7E6-5B949BD4E9F5}">
      <dgm:prSet phldrT="[Text]" custT="1"/>
      <dgm:spPr>
        <a:solidFill>
          <a:srgbClr val="187186"/>
        </a:solidFill>
      </dgm:spPr>
      <dgm:t>
        <a:bodyPr/>
        <a:lstStyle/>
        <a:p>
          <a:r>
            <a:rPr lang="en-US" sz="1000" noProof="0" dirty="0" smtClean="0">
              <a:solidFill>
                <a:schemeClr val="bg1"/>
              </a:solidFill>
            </a:rPr>
            <a:t>Knowledge </a:t>
          </a:r>
        </a:p>
        <a:p>
          <a:r>
            <a:rPr lang="en-US" sz="1000" noProof="0" dirty="0" smtClean="0">
              <a:solidFill>
                <a:schemeClr val="bg1"/>
              </a:solidFill>
            </a:rPr>
            <a:t>Exploitation</a:t>
          </a:r>
          <a:endParaRPr lang="en-US" sz="1000" noProof="0" dirty="0">
            <a:solidFill>
              <a:schemeClr val="bg1"/>
            </a:solidFill>
          </a:endParaRPr>
        </a:p>
      </dgm:t>
    </dgm:pt>
    <dgm:pt modelId="{DFDEA840-CD34-4CDF-BD62-44BBE9D930A5}" type="sibTrans" cxnId="{037A5F3B-72B1-4CB2-8B30-BB04F856E447}">
      <dgm:prSet/>
      <dgm:spPr/>
      <dgm:t>
        <a:bodyPr/>
        <a:lstStyle/>
        <a:p>
          <a:endParaRPr lang="de-DE"/>
        </a:p>
      </dgm:t>
    </dgm:pt>
    <dgm:pt modelId="{51CAF773-776A-4817-B7C3-D3877EC6AEED}" type="parTrans" cxnId="{037A5F3B-72B1-4CB2-8B30-BB04F856E447}">
      <dgm:prSet/>
      <dgm:spPr/>
      <dgm:t>
        <a:bodyPr/>
        <a:lstStyle/>
        <a:p>
          <a:endParaRPr lang="de-DE"/>
        </a:p>
      </dgm:t>
    </dgm:pt>
    <dgm:pt modelId="{8567D0B3-F869-2444-B4AE-DC410AD7426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000" b="0" dirty="0" smtClean="0"/>
            <a:t>Regional Level</a:t>
          </a:r>
          <a:endParaRPr lang="de-DE" sz="1000" b="0" dirty="0"/>
        </a:p>
      </dgm:t>
    </dgm:pt>
    <dgm:pt modelId="{1596E949-7282-AA40-A6A4-A9BA558FFCAB}" type="parTrans" cxnId="{F8C5F08F-0274-484E-86CD-6EBAA3E033A2}">
      <dgm:prSet/>
      <dgm:spPr/>
      <dgm:t>
        <a:bodyPr/>
        <a:lstStyle/>
        <a:p>
          <a:endParaRPr lang="de-DE"/>
        </a:p>
      </dgm:t>
    </dgm:pt>
    <dgm:pt modelId="{41FC08C8-C45E-8C48-A73C-532F8FF360F8}" type="sibTrans" cxnId="{F8C5F08F-0274-484E-86CD-6EBAA3E033A2}">
      <dgm:prSet/>
      <dgm:spPr/>
      <dgm:t>
        <a:bodyPr/>
        <a:lstStyle/>
        <a:p>
          <a:endParaRPr lang="de-DE"/>
        </a:p>
      </dgm:t>
    </dgm:pt>
    <dgm:pt modelId="{097D0431-84ED-7649-8DEE-57854DFC0B8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000" b="0" dirty="0" smtClean="0"/>
            <a:t>Regional Level</a:t>
          </a:r>
          <a:endParaRPr lang="de-DE" sz="1000" b="0" dirty="0"/>
        </a:p>
      </dgm:t>
    </dgm:pt>
    <dgm:pt modelId="{B333B6FE-C89D-D443-9A50-0F1ECBE38CE2}" type="parTrans" cxnId="{1A18832E-570C-414F-B4CD-5680FAA9E6B5}">
      <dgm:prSet/>
      <dgm:spPr/>
      <dgm:t>
        <a:bodyPr/>
        <a:lstStyle/>
        <a:p>
          <a:endParaRPr lang="de-DE"/>
        </a:p>
      </dgm:t>
    </dgm:pt>
    <dgm:pt modelId="{8D2EF478-324D-E24B-AEBE-51B93D1B39B7}" type="sibTrans" cxnId="{1A18832E-570C-414F-B4CD-5680FAA9E6B5}">
      <dgm:prSet/>
      <dgm:spPr/>
      <dgm:t>
        <a:bodyPr/>
        <a:lstStyle/>
        <a:p>
          <a:endParaRPr lang="de-DE"/>
        </a:p>
      </dgm:t>
    </dgm:pt>
    <dgm:pt modelId="{BEE7671D-BC8B-2F46-9B74-5C883E39400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000" b="0" dirty="0" smtClean="0"/>
            <a:t>Interregional Level</a:t>
          </a:r>
          <a:endParaRPr lang="de-DE" sz="1000" b="0" dirty="0"/>
        </a:p>
      </dgm:t>
    </dgm:pt>
    <dgm:pt modelId="{BAFF6D2B-748C-D846-A192-A6D20352FC3A}" type="parTrans" cxnId="{D1D171F2-C014-6643-B86F-24CD308E6BD2}">
      <dgm:prSet/>
      <dgm:spPr/>
      <dgm:t>
        <a:bodyPr/>
        <a:lstStyle/>
        <a:p>
          <a:endParaRPr lang="de-DE"/>
        </a:p>
      </dgm:t>
    </dgm:pt>
    <dgm:pt modelId="{3E5EF049-89FE-E541-BE07-D05DD2E9D11C}" type="sibTrans" cxnId="{D1D171F2-C014-6643-B86F-24CD308E6BD2}">
      <dgm:prSet/>
      <dgm:spPr/>
      <dgm:t>
        <a:bodyPr/>
        <a:lstStyle/>
        <a:p>
          <a:endParaRPr lang="de-DE"/>
        </a:p>
      </dgm:t>
    </dgm:pt>
    <dgm:pt modelId="{26B8C30C-D8CB-D14C-9BA6-F7914B5BDB0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000" b="0" dirty="0" smtClean="0"/>
            <a:t>Regional Level</a:t>
          </a:r>
          <a:endParaRPr lang="de-DE" sz="1000" b="0" dirty="0"/>
        </a:p>
      </dgm:t>
    </dgm:pt>
    <dgm:pt modelId="{517157D7-3B17-D74B-9D48-36592CC3603F}" type="parTrans" cxnId="{6316376F-2BCD-2347-A7F0-281443EB5C25}">
      <dgm:prSet/>
      <dgm:spPr/>
      <dgm:t>
        <a:bodyPr/>
        <a:lstStyle/>
        <a:p>
          <a:endParaRPr lang="de-DE"/>
        </a:p>
      </dgm:t>
    </dgm:pt>
    <dgm:pt modelId="{3359B5F1-C2F3-9D48-9DF0-4AAAC7A5112B}" type="sibTrans" cxnId="{6316376F-2BCD-2347-A7F0-281443EB5C25}">
      <dgm:prSet/>
      <dgm:spPr/>
      <dgm:t>
        <a:bodyPr/>
        <a:lstStyle/>
        <a:p>
          <a:endParaRPr lang="de-DE"/>
        </a:p>
      </dgm:t>
    </dgm:pt>
    <dgm:pt modelId="{D4C5C4C7-D504-4969-B149-7E756E951592}" type="pres">
      <dgm:prSet presAssocID="{5C804196-DA4C-4F3C-A430-2C87978BB4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BDCC058-248E-4FAF-8790-E9C8C52258BD}" type="pres">
      <dgm:prSet presAssocID="{7F705E11-CE60-4C95-B3D7-4002D2955F0E}" presName="compNode" presStyleCnt="0"/>
      <dgm:spPr/>
    </dgm:pt>
    <dgm:pt modelId="{FEAC45CF-DD8A-42E6-A5EE-821AFBD310F1}" type="pres">
      <dgm:prSet presAssocID="{7F705E11-CE60-4C95-B3D7-4002D2955F0E}" presName="aNode" presStyleLbl="bgShp" presStyleIdx="0" presStyleCnt="8" custScaleX="346936"/>
      <dgm:spPr/>
      <dgm:t>
        <a:bodyPr/>
        <a:lstStyle/>
        <a:p>
          <a:endParaRPr lang="de-DE"/>
        </a:p>
      </dgm:t>
    </dgm:pt>
    <dgm:pt modelId="{CEB55355-2707-499C-9A3B-2704DCD4FB60}" type="pres">
      <dgm:prSet presAssocID="{7F705E11-CE60-4C95-B3D7-4002D2955F0E}" presName="textNode" presStyleLbl="bgShp" presStyleIdx="0" presStyleCnt="8"/>
      <dgm:spPr/>
      <dgm:t>
        <a:bodyPr/>
        <a:lstStyle/>
        <a:p>
          <a:endParaRPr lang="de-DE"/>
        </a:p>
      </dgm:t>
    </dgm:pt>
    <dgm:pt modelId="{7390AD27-E143-4AB7-9C78-FA47921D26D7}" type="pres">
      <dgm:prSet presAssocID="{7F705E11-CE60-4C95-B3D7-4002D2955F0E}" presName="compChildNode" presStyleCnt="0"/>
      <dgm:spPr/>
    </dgm:pt>
    <dgm:pt modelId="{3C61FADC-1103-436B-AAFD-5EFF3E3D1C03}" type="pres">
      <dgm:prSet presAssocID="{7F705E11-CE60-4C95-B3D7-4002D2955F0E}" presName="theInnerList" presStyleCnt="0"/>
      <dgm:spPr/>
    </dgm:pt>
    <dgm:pt modelId="{116DCC5D-29FF-4EE6-8047-A9A259BF3D77}" type="pres">
      <dgm:prSet presAssocID="{7F705E11-CE60-4C95-B3D7-4002D2955F0E}" presName="aSpace" presStyleCnt="0"/>
      <dgm:spPr/>
    </dgm:pt>
    <dgm:pt modelId="{789F01CF-2EDB-4200-9DB6-64CD84B81FCE}" type="pres">
      <dgm:prSet presAssocID="{048735F3-BBC8-4335-A4FB-15BA424630C6}" presName="compNode" presStyleCnt="0"/>
      <dgm:spPr/>
    </dgm:pt>
    <dgm:pt modelId="{342FB6E0-9310-4777-8A0C-952CFE031C10}" type="pres">
      <dgm:prSet presAssocID="{048735F3-BBC8-4335-A4FB-15BA424630C6}" presName="aNode" presStyleLbl="bgShp" presStyleIdx="1" presStyleCnt="8" custScaleX="298910" custLinFactX="113795" custLinFactNeighborX="200000"/>
      <dgm:spPr/>
      <dgm:t>
        <a:bodyPr/>
        <a:lstStyle/>
        <a:p>
          <a:endParaRPr lang="de-DE"/>
        </a:p>
      </dgm:t>
    </dgm:pt>
    <dgm:pt modelId="{ABEAC029-CD43-488D-B572-831C86658FA7}" type="pres">
      <dgm:prSet presAssocID="{048735F3-BBC8-4335-A4FB-15BA424630C6}" presName="textNode" presStyleLbl="bgShp" presStyleIdx="1" presStyleCnt="8"/>
      <dgm:spPr/>
      <dgm:t>
        <a:bodyPr/>
        <a:lstStyle/>
        <a:p>
          <a:endParaRPr lang="de-DE"/>
        </a:p>
      </dgm:t>
    </dgm:pt>
    <dgm:pt modelId="{1A6EC6C1-01FD-4117-96EB-CB37DC9C839A}" type="pres">
      <dgm:prSet presAssocID="{048735F3-BBC8-4335-A4FB-15BA424630C6}" presName="compChildNode" presStyleCnt="0"/>
      <dgm:spPr/>
    </dgm:pt>
    <dgm:pt modelId="{D2F954D3-8ECD-4E22-AEE8-F65D43526696}" type="pres">
      <dgm:prSet presAssocID="{048735F3-BBC8-4335-A4FB-15BA424630C6}" presName="theInnerList" presStyleCnt="0"/>
      <dgm:spPr/>
    </dgm:pt>
    <dgm:pt modelId="{D1A2114A-AE6B-476D-A445-DC93A12E02CF}" type="pres">
      <dgm:prSet presAssocID="{048735F3-BBC8-4335-A4FB-15BA424630C6}" presName="aSpace" presStyleCnt="0"/>
      <dgm:spPr/>
    </dgm:pt>
    <dgm:pt modelId="{E2F9B004-D42E-BA46-94B9-E2E34FBF49ED}" type="pres">
      <dgm:prSet presAssocID="{8567D0B3-F869-2444-B4AE-DC410AD7426F}" presName="compNode" presStyleCnt="0"/>
      <dgm:spPr/>
    </dgm:pt>
    <dgm:pt modelId="{5817417D-F344-8B41-AA28-60416E4B7B0E}" type="pres">
      <dgm:prSet presAssocID="{8567D0B3-F869-2444-B4AE-DC410AD7426F}" presName="aNode" presStyleLbl="bgShp" presStyleIdx="2" presStyleCnt="8" custScaleX="322893" custScaleY="18348" custLinFactNeighborX="96420" custLinFactNeighborY="1140"/>
      <dgm:spPr/>
      <dgm:t>
        <a:bodyPr/>
        <a:lstStyle/>
        <a:p>
          <a:endParaRPr lang="de-DE"/>
        </a:p>
      </dgm:t>
    </dgm:pt>
    <dgm:pt modelId="{A93292E2-2BCB-3647-90B6-EDB46CC596B6}" type="pres">
      <dgm:prSet presAssocID="{8567D0B3-F869-2444-B4AE-DC410AD7426F}" presName="textNode" presStyleLbl="bgShp" presStyleIdx="2" presStyleCnt="8"/>
      <dgm:spPr/>
      <dgm:t>
        <a:bodyPr/>
        <a:lstStyle/>
        <a:p>
          <a:endParaRPr lang="de-DE"/>
        </a:p>
      </dgm:t>
    </dgm:pt>
    <dgm:pt modelId="{727453D7-275F-EC44-8546-3CFE1C8159EB}" type="pres">
      <dgm:prSet presAssocID="{8567D0B3-F869-2444-B4AE-DC410AD7426F}" presName="compChildNode" presStyleCnt="0"/>
      <dgm:spPr/>
    </dgm:pt>
    <dgm:pt modelId="{6DFE9A31-1D48-1643-AF01-2BDC04B4571C}" type="pres">
      <dgm:prSet presAssocID="{8567D0B3-F869-2444-B4AE-DC410AD7426F}" presName="theInnerList" presStyleCnt="0"/>
      <dgm:spPr/>
    </dgm:pt>
    <dgm:pt modelId="{1CA7D571-05F9-BD48-803B-B911AAF1B7DA}" type="pres">
      <dgm:prSet presAssocID="{8567D0B3-F869-2444-B4AE-DC410AD7426F}" presName="aSpace" presStyleCnt="0"/>
      <dgm:spPr/>
    </dgm:pt>
    <dgm:pt modelId="{AE2BC3A7-8186-BC4E-853B-8C44D770107B}" type="pres">
      <dgm:prSet presAssocID="{26B8C30C-D8CB-D14C-9BA6-F7914B5BDB08}" presName="compNode" presStyleCnt="0"/>
      <dgm:spPr/>
    </dgm:pt>
    <dgm:pt modelId="{0058A424-72A9-AE4A-86C3-3E89895B62AB}" type="pres">
      <dgm:prSet presAssocID="{26B8C30C-D8CB-D14C-9BA6-F7914B5BDB08}" presName="aNode" presStyleLbl="bgShp" presStyleIdx="3" presStyleCnt="8" custScaleX="287742" custScaleY="17751" custLinFactX="-325063" custLinFactNeighborX="-400000" custLinFactNeighborY="1140"/>
      <dgm:spPr/>
      <dgm:t>
        <a:bodyPr/>
        <a:lstStyle/>
        <a:p>
          <a:endParaRPr lang="de-DE"/>
        </a:p>
      </dgm:t>
    </dgm:pt>
    <dgm:pt modelId="{0255E36F-05BD-4641-B15F-48CF96BC0806}" type="pres">
      <dgm:prSet presAssocID="{26B8C30C-D8CB-D14C-9BA6-F7914B5BDB08}" presName="textNode" presStyleLbl="bgShp" presStyleIdx="3" presStyleCnt="8"/>
      <dgm:spPr/>
      <dgm:t>
        <a:bodyPr/>
        <a:lstStyle/>
        <a:p>
          <a:endParaRPr lang="de-DE"/>
        </a:p>
      </dgm:t>
    </dgm:pt>
    <dgm:pt modelId="{2513B930-EEEE-9746-BD11-0D6F6B58BC62}" type="pres">
      <dgm:prSet presAssocID="{26B8C30C-D8CB-D14C-9BA6-F7914B5BDB08}" presName="compChildNode" presStyleCnt="0"/>
      <dgm:spPr/>
    </dgm:pt>
    <dgm:pt modelId="{22FC2F05-487C-E54B-AAE2-CF54E56E62B4}" type="pres">
      <dgm:prSet presAssocID="{26B8C30C-D8CB-D14C-9BA6-F7914B5BDB08}" presName="theInnerList" presStyleCnt="0"/>
      <dgm:spPr/>
    </dgm:pt>
    <dgm:pt modelId="{36CFF3DC-CAB3-9C49-A8D2-97E6E9256366}" type="pres">
      <dgm:prSet presAssocID="{26B8C30C-D8CB-D14C-9BA6-F7914B5BDB08}" presName="aSpace" presStyleCnt="0"/>
      <dgm:spPr/>
    </dgm:pt>
    <dgm:pt modelId="{3A7C6EC3-387E-40E4-83EA-4FE5E1BB4D5B}" type="pres">
      <dgm:prSet presAssocID="{ABB1B3E8-340F-4598-A7E6-5B949BD4E9F5}" presName="compNode" presStyleCnt="0"/>
      <dgm:spPr/>
    </dgm:pt>
    <dgm:pt modelId="{87ABE439-8941-4038-AE9E-89234A34E427}" type="pres">
      <dgm:prSet presAssocID="{ABB1B3E8-340F-4598-A7E6-5B949BD4E9F5}" presName="aNode" presStyleLbl="bgShp" presStyleIdx="4" presStyleCnt="8" custScaleX="294744" custLinFactNeighborX="-53510" custLinFactNeighborY="0"/>
      <dgm:spPr/>
      <dgm:t>
        <a:bodyPr/>
        <a:lstStyle/>
        <a:p>
          <a:endParaRPr lang="de-DE"/>
        </a:p>
      </dgm:t>
    </dgm:pt>
    <dgm:pt modelId="{12794AB6-180F-4796-ADB5-335A77A3F461}" type="pres">
      <dgm:prSet presAssocID="{ABB1B3E8-340F-4598-A7E6-5B949BD4E9F5}" presName="textNode" presStyleLbl="bgShp" presStyleIdx="4" presStyleCnt="8"/>
      <dgm:spPr/>
      <dgm:t>
        <a:bodyPr/>
        <a:lstStyle/>
        <a:p>
          <a:endParaRPr lang="de-DE"/>
        </a:p>
      </dgm:t>
    </dgm:pt>
    <dgm:pt modelId="{0626A1F3-60AD-490E-AF41-4D2910CEDCCE}" type="pres">
      <dgm:prSet presAssocID="{ABB1B3E8-340F-4598-A7E6-5B949BD4E9F5}" presName="compChildNode" presStyleCnt="0"/>
      <dgm:spPr/>
    </dgm:pt>
    <dgm:pt modelId="{0F3163A6-E07F-4BC3-B05A-2C09AAF2BB8A}" type="pres">
      <dgm:prSet presAssocID="{ABB1B3E8-340F-4598-A7E6-5B949BD4E9F5}" presName="theInnerList" presStyleCnt="0"/>
      <dgm:spPr/>
    </dgm:pt>
    <dgm:pt modelId="{7232D072-264B-4D02-A54C-FCE2E5868FFF}" type="pres">
      <dgm:prSet presAssocID="{ABB1B3E8-340F-4598-A7E6-5B949BD4E9F5}" presName="aSpace" presStyleCnt="0"/>
      <dgm:spPr/>
    </dgm:pt>
    <dgm:pt modelId="{E01F6F5D-A49D-B445-BF04-2A4FFBBAA9AE}" type="pres">
      <dgm:prSet presAssocID="{097D0431-84ED-7649-8DEE-57854DFC0B8C}" presName="compNode" presStyleCnt="0"/>
      <dgm:spPr/>
    </dgm:pt>
    <dgm:pt modelId="{B64DE8D3-5F7B-A24E-B82A-8DD4B1A0CA2A}" type="pres">
      <dgm:prSet presAssocID="{097D0431-84ED-7649-8DEE-57854DFC0B8C}" presName="aNode" presStyleLbl="bgShp" presStyleIdx="5" presStyleCnt="8" custScaleX="314302" custScaleY="18234" custLinFactX="-46917" custLinFactNeighborX="-100000" custLinFactNeighborY="919"/>
      <dgm:spPr/>
      <dgm:t>
        <a:bodyPr/>
        <a:lstStyle/>
        <a:p>
          <a:endParaRPr lang="de-DE"/>
        </a:p>
      </dgm:t>
    </dgm:pt>
    <dgm:pt modelId="{F2355E4A-CD5D-6E46-A3A5-41FA7CCB3B8D}" type="pres">
      <dgm:prSet presAssocID="{097D0431-84ED-7649-8DEE-57854DFC0B8C}" presName="textNode" presStyleLbl="bgShp" presStyleIdx="5" presStyleCnt="8"/>
      <dgm:spPr/>
      <dgm:t>
        <a:bodyPr/>
        <a:lstStyle/>
        <a:p>
          <a:endParaRPr lang="de-DE"/>
        </a:p>
      </dgm:t>
    </dgm:pt>
    <dgm:pt modelId="{41329FC3-1111-A345-9938-69EB386131EE}" type="pres">
      <dgm:prSet presAssocID="{097D0431-84ED-7649-8DEE-57854DFC0B8C}" presName="compChildNode" presStyleCnt="0"/>
      <dgm:spPr/>
    </dgm:pt>
    <dgm:pt modelId="{A2D560BE-AFC4-B640-8E1A-351FD537EF06}" type="pres">
      <dgm:prSet presAssocID="{097D0431-84ED-7649-8DEE-57854DFC0B8C}" presName="theInnerList" presStyleCnt="0"/>
      <dgm:spPr/>
    </dgm:pt>
    <dgm:pt modelId="{6E315215-91AD-764A-B6BD-DA5236508286}" type="pres">
      <dgm:prSet presAssocID="{097D0431-84ED-7649-8DEE-57854DFC0B8C}" presName="aSpace" presStyleCnt="0"/>
      <dgm:spPr/>
    </dgm:pt>
    <dgm:pt modelId="{7E74B84C-8844-4A92-A7D9-664271455618}" type="pres">
      <dgm:prSet presAssocID="{E6E939D0-E9EA-4794-AB75-8B8CBF8DA7CC}" presName="compNode" presStyleCnt="0"/>
      <dgm:spPr/>
    </dgm:pt>
    <dgm:pt modelId="{E96ABE51-6E68-447A-A5B3-887E9CFBC631}" type="pres">
      <dgm:prSet presAssocID="{E6E939D0-E9EA-4794-AB75-8B8CBF8DA7CC}" presName="aNode" presStyleLbl="bgShp" presStyleIdx="6" presStyleCnt="8" custScaleX="274674" custLinFactNeighborX="-78256"/>
      <dgm:spPr/>
      <dgm:t>
        <a:bodyPr/>
        <a:lstStyle/>
        <a:p>
          <a:endParaRPr lang="de-DE"/>
        </a:p>
      </dgm:t>
    </dgm:pt>
    <dgm:pt modelId="{BD35D8A3-0E4D-456C-9258-FA056EEC7B46}" type="pres">
      <dgm:prSet presAssocID="{E6E939D0-E9EA-4794-AB75-8B8CBF8DA7CC}" presName="textNode" presStyleLbl="bgShp" presStyleIdx="6" presStyleCnt="8"/>
      <dgm:spPr/>
      <dgm:t>
        <a:bodyPr/>
        <a:lstStyle/>
        <a:p>
          <a:endParaRPr lang="de-DE"/>
        </a:p>
      </dgm:t>
    </dgm:pt>
    <dgm:pt modelId="{7FA7E3BA-433F-4E3A-A519-1EB779DB7C0B}" type="pres">
      <dgm:prSet presAssocID="{E6E939D0-E9EA-4794-AB75-8B8CBF8DA7CC}" presName="compChildNode" presStyleCnt="0"/>
      <dgm:spPr/>
    </dgm:pt>
    <dgm:pt modelId="{0C88AF08-60B3-406F-B781-3D9255575B66}" type="pres">
      <dgm:prSet presAssocID="{E6E939D0-E9EA-4794-AB75-8B8CBF8DA7CC}" presName="theInnerList" presStyleCnt="0"/>
      <dgm:spPr/>
    </dgm:pt>
    <dgm:pt modelId="{9FB03677-B63E-4143-9C9B-C4DE4DCE0DBF}" type="pres">
      <dgm:prSet presAssocID="{E6E939D0-E9EA-4794-AB75-8B8CBF8DA7CC}" presName="aSpace" presStyleCnt="0"/>
      <dgm:spPr/>
    </dgm:pt>
    <dgm:pt modelId="{D6433B89-48D6-5D4C-B893-852EB52B677C}" type="pres">
      <dgm:prSet presAssocID="{BEE7671D-BC8B-2F46-9B74-5C883E39400F}" presName="compNode" presStyleCnt="0"/>
      <dgm:spPr/>
    </dgm:pt>
    <dgm:pt modelId="{73AF7E60-44A4-9D49-9BFC-2D976FA5DF48}" type="pres">
      <dgm:prSet presAssocID="{BEE7671D-BC8B-2F46-9B74-5C883E39400F}" presName="aNode" presStyleLbl="bgShp" presStyleIdx="7" presStyleCnt="8" custScaleX="381373" custScaleY="20364" custLinFactX="-49892" custLinFactNeighborX="-100000" custLinFactNeighborY="1028"/>
      <dgm:spPr/>
      <dgm:t>
        <a:bodyPr/>
        <a:lstStyle/>
        <a:p>
          <a:endParaRPr lang="de-DE"/>
        </a:p>
      </dgm:t>
    </dgm:pt>
    <dgm:pt modelId="{2CFDBD66-254D-CD40-8A8B-2FD52F0FB0AB}" type="pres">
      <dgm:prSet presAssocID="{BEE7671D-BC8B-2F46-9B74-5C883E39400F}" presName="textNode" presStyleLbl="bgShp" presStyleIdx="7" presStyleCnt="8"/>
      <dgm:spPr/>
      <dgm:t>
        <a:bodyPr/>
        <a:lstStyle/>
        <a:p>
          <a:endParaRPr lang="de-DE"/>
        </a:p>
      </dgm:t>
    </dgm:pt>
    <dgm:pt modelId="{57D83A00-2122-F448-B9D9-E5DAECE81C94}" type="pres">
      <dgm:prSet presAssocID="{BEE7671D-BC8B-2F46-9B74-5C883E39400F}" presName="compChildNode" presStyleCnt="0"/>
      <dgm:spPr/>
    </dgm:pt>
    <dgm:pt modelId="{5817BB7D-AFD8-4349-96BC-AEF7E32675DD}" type="pres">
      <dgm:prSet presAssocID="{BEE7671D-BC8B-2F46-9B74-5C883E39400F}" presName="theInnerList" presStyleCnt="0"/>
      <dgm:spPr/>
    </dgm:pt>
  </dgm:ptLst>
  <dgm:cxnLst>
    <dgm:cxn modelId="{9BF38139-407B-A741-8FF6-3F2D8E4BE60C}" type="presOf" srcId="{8567D0B3-F869-2444-B4AE-DC410AD7426F}" destId="{5817417D-F344-8B41-AA28-60416E4B7B0E}" srcOrd="0" destOrd="0" presId="urn:microsoft.com/office/officeart/2005/8/layout/lProcess2"/>
    <dgm:cxn modelId="{6316376F-2BCD-2347-A7F0-281443EB5C25}" srcId="{5C804196-DA4C-4F3C-A430-2C87978BB448}" destId="{26B8C30C-D8CB-D14C-9BA6-F7914B5BDB08}" srcOrd="3" destOrd="0" parTransId="{517157D7-3B17-D74B-9D48-36592CC3603F}" sibTransId="{3359B5F1-C2F3-9D48-9DF0-4AAAC7A5112B}"/>
    <dgm:cxn modelId="{B259D9A0-C1E6-9B4E-881C-D84CDEAD183B}" type="presOf" srcId="{ABB1B3E8-340F-4598-A7E6-5B949BD4E9F5}" destId="{12794AB6-180F-4796-ADB5-335A77A3F461}" srcOrd="1" destOrd="0" presId="urn:microsoft.com/office/officeart/2005/8/layout/lProcess2"/>
    <dgm:cxn modelId="{D1D171F2-C014-6643-B86F-24CD308E6BD2}" srcId="{5C804196-DA4C-4F3C-A430-2C87978BB448}" destId="{BEE7671D-BC8B-2F46-9B74-5C883E39400F}" srcOrd="7" destOrd="0" parTransId="{BAFF6D2B-748C-D846-A192-A6D20352FC3A}" sibTransId="{3E5EF049-89FE-E541-BE07-D05DD2E9D11C}"/>
    <dgm:cxn modelId="{584ABD5B-4586-1941-A335-ACECFBF976C0}" type="presOf" srcId="{7F705E11-CE60-4C95-B3D7-4002D2955F0E}" destId="{CEB55355-2707-499C-9A3B-2704DCD4FB60}" srcOrd="1" destOrd="0" presId="urn:microsoft.com/office/officeart/2005/8/layout/lProcess2"/>
    <dgm:cxn modelId="{1A18832E-570C-414F-B4CD-5680FAA9E6B5}" srcId="{5C804196-DA4C-4F3C-A430-2C87978BB448}" destId="{097D0431-84ED-7649-8DEE-57854DFC0B8C}" srcOrd="5" destOrd="0" parTransId="{B333B6FE-C89D-D443-9A50-0F1ECBE38CE2}" sibTransId="{8D2EF478-324D-E24B-AEBE-51B93D1B39B7}"/>
    <dgm:cxn modelId="{F8C5F08F-0274-484E-86CD-6EBAA3E033A2}" srcId="{5C804196-DA4C-4F3C-A430-2C87978BB448}" destId="{8567D0B3-F869-2444-B4AE-DC410AD7426F}" srcOrd="2" destOrd="0" parTransId="{1596E949-7282-AA40-A6A4-A9BA558FFCAB}" sibTransId="{41FC08C8-C45E-8C48-A73C-532F8FF360F8}"/>
    <dgm:cxn modelId="{F31B2E7D-DF7D-4959-BAC4-C6CBB1E34A0B}" srcId="{5C804196-DA4C-4F3C-A430-2C87978BB448}" destId="{7F705E11-CE60-4C95-B3D7-4002D2955F0E}" srcOrd="0" destOrd="0" parTransId="{8E866090-C0C6-43C6-9121-CC9AC7D5FB3A}" sibTransId="{990D83F0-78A4-45B6-89FC-0CAAA6EDA644}"/>
    <dgm:cxn modelId="{490D0859-72F1-9143-8982-9DD845D36EBF}" type="presOf" srcId="{048735F3-BBC8-4335-A4FB-15BA424630C6}" destId="{342FB6E0-9310-4777-8A0C-952CFE031C10}" srcOrd="0" destOrd="0" presId="urn:microsoft.com/office/officeart/2005/8/layout/lProcess2"/>
    <dgm:cxn modelId="{E9EB472F-6234-EE4E-8085-5539E3F79209}" type="presOf" srcId="{26B8C30C-D8CB-D14C-9BA6-F7914B5BDB08}" destId="{0255E36F-05BD-4641-B15F-48CF96BC0806}" srcOrd="1" destOrd="0" presId="urn:microsoft.com/office/officeart/2005/8/layout/lProcess2"/>
    <dgm:cxn modelId="{037A5F3B-72B1-4CB2-8B30-BB04F856E447}" srcId="{5C804196-DA4C-4F3C-A430-2C87978BB448}" destId="{ABB1B3E8-340F-4598-A7E6-5B949BD4E9F5}" srcOrd="4" destOrd="0" parTransId="{51CAF773-776A-4817-B7C3-D3877EC6AEED}" sibTransId="{DFDEA840-CD34-4CDF-BD62-44BBE9D930A5}"/>
    <dgm:cxn modelId="{D4A84F3B-F544-AC4B-A31A-38A8236BC18F}" type="presOf" srcId="{097D0431-84ED-7649-8DEE-57854DFC0B8C}" destId="{B64DE8D3-5F7B-A24E-B82A-8DD4B1A0CA2A}" srcOrd="0" destOrd="0" presId="urn:microsoft.com/office/officeart/2005/8/layout/lProcess2"/>
    <dgm:cxn modelId="{6A54F91E-5AAD-1F46-B064-F16DD725BD98}" type="presOf" srcId="{097D0431-84ED-7649-8DEE-57854DFC0B8C}" destId="{F2355E4A-CD5D-6E46-A3A5-41FA7CCB3B8D}" srcOrd="1" destOrd="0" presId="urn:microsoft.com/office/officeart/2005/8/layout/lProcess2"/>
    <dgm:cxn modelId="{131F5D75-7780-43E4-B4D2-7564DF268650}" srcId="{5C804196-DA4C-4F3C-A430-2C87978BB448}" destId="{048735F3-BBC8-4335-A4FB-15BA424630C6}" srcOrd="1" destOrd="0" parTransId="{A0F88DAF-68A1-4E65-98CE-C22F3E9F3ACF}" sibTransId="{EF8642E0-AA79-47F8-B9B7-7EFE628369B1}"/>
    <dgm:cxn modelId="{6F32CD08-851D-1146-9914-9A47CD8CB0BB}" type="presOf" srcId="{E6E939D0-E9EA-4794-AB75-8B8CBF8DA7CC}" destId="{E96ABE51-6E68-447A-A5B3-887E9CFBC631}" srcOrd="0" destOrd="0" presId="urn:microsoft.com/office/officeart/2005/8/layout/lProcess2"/>
    <dgm:cxn modelId="{8C1529B2-CE69-3249-BB8A-F4B1B815F717}" type="presOf" srcId="{7F705E11-CE60-4C95-B3D7-4002D2955F0E}" destId="{FEAC45CF-DD8A-42E6-A5EE-821AFBD310F1}" srcOrd="0" destOrd="0" presId="urn:microsoft.com/office/officeart/2005/8/layout/lProcess2"/>
    <dgm:cxn modelId="{1D7EF448-7DF2-9D41-9983-1FE5E9A62E60}" type="presOf" srcId="{BEE7671D-BC8B-2F46-9B74-5C883E39400F}" destId="{73AF7E60-44A4-9D49-9BFC-2D976FA5DF48}" srcOrd="0" destOrd="0" presId="urn:microsoft.com/office/officeart/2005/8/layout/lProcess2"/>
    <dgm:cxn modelId="{E8363440-8A0E-47BD-BDA1-7F0F5120345D}" srcId="{5C804196-DA4C-4F3C-A430-2C87978BB448}" destId="{E6E939D0-E9EA-4794-AB75-8B8CBF8DA7CC}" srcOrd="6" destOrd="0" parTransId="{485187F7-FF1D-4554-9B65-82930DF2D44E}" sibTransId="{02513007-4791-4D94-B827-95F4A01999E4}"/>
    <dgm:cxn modelId="{B34B56D3-429B-9E4A-BB4D-7563F33C82DF}" type="presOf" srcId="{5C804196-DA4C-4F3C-A430-2C87978BB448}" destId="{D4C5C4C7-D504-4969-B149-7E756E951592}" srcOrd="0" destOrd="0" presId="urn:microsoft.com/office/officeart/2005/8/layout/lProcess2"/>
    <dgm:cxn modelId="{BE646FA0-C302-FA4C-A5E3-69CAFBCB1FA5}" type="presOf" srcId="{048735F3-BBC8-4335-A4FB-15BA424630C6}" destId="{ABEAC029-CD43-488D-B572-831C86658FA7}" srcOrd="1" destOrd="0" presId="urn:microsoft.com/office/officeart/2005/8/layout/lProcess2"/>
    <dgm:cxn modelId="{199C81E5-699B-0E4D-A914-3BC268C711AD}" type="presOf" srcId="{26B8C30C-D8CB-D14C-9BA6-F7914B5BDB08}" destId="{0058A424-72A9-AE4A-86C3-3E89895B62AB}" srcOrd="0" destOrd="0" presId="urn:microsoft.com/office/officeart/2005/8/layout/lProcess2"/>
    <dgm:cxn modelId="{320BB854-DA33-A043-BF4D-BD1D0F1194E6}" type="presOf" srcId="{BEE7671D-BC8B-2F46-9B74-5C883E39400F}" destId="{2CFDBD66-254D-CD40-8A8B-2FD52F0FB0AB}" srcOrd="1" destOrd="0" presId="urn:microsoft.com/office/officeart/2005/8/layout/lProcess2"/>
    <dgm:cxn modelId="{8EB32933-74B4-8C49-9257-D2F590999BD0}" type="presOf" srcId="{ABB1B3E8-340F-4598-A7E6-5B949BD4E9F5}" destId="{87ABE439-8941-4038-AE9E-89234A34E427}" srcOrd="0" destOrd="0" presId="urn:microsoft.com/office/officeart/2005/8/layout/lProcess2"/>
    <dgm:cxn modelId="{A506541A-163C-6849-80F0-A0ED10EE52A6}" type="presOf" srcId="{8567D0B3-F869-2444-B4AE-DC410AD7426F}" destId="{A93292E2-2BCB-3647-90B6-EDB46CC596B6}" srcOrd="1" destOrd="0" presId="urn:microsoft.com/office/officeart/2005/8/layout/lProcess2"/>
    <dgm:cxn modelId="{967C94D1-A7A8-5B48-A513-8D7A6656C1E9}" type="presOf" srcId="{E6E939D0-E9EA-4794-AB75-8B8CBF8DA7CC}" destId="{BD35D8A3-0E4D-456C-9258-FA056EEC7B46}" srcOrd="1" destOrd="0" presId="urn:microsoft.com/office/officeart/2005/8/layout/lProcess2"/>
    <dgm:cxn modelId="{01A751CF-ED5D-7348-BAD5-722D4DDEAA5B}" type="presParOf" srcId="{D4C5C4C7-D504-4969-B149-7E756E951592}" destId="{CBDCC058-248E-4FAF-8790-E9C8C52258BD}" srcOrd="0" destOrd="0" presId="urn:microsoft.com/office/officeart/2005/8/layout/lProcess2"/>
    <dgm:cxn modelId="{920E6304-9506-D44B-88F6-7181C204EE1F}" type="presParOf" srcId="{CBDCC058-248E-4FAF-8790-E9C8C52258BD}" destId="{FEAC45CF-DD8A-42E6-A5EE-821AFBD310F1}" srcOrd="0" destOrd="0" presId="urn:microsoft.com/office/officeart/2005/8/layout/lProcess2"/>
    <dgm:cxn modelId="{9DDEF60F-71D8-304F-A503-4DC00DCDC3C6}" type="presParOf" srcId="{CBDCC058-248E-4FAF-8790-E9C8C52258BD}" destId="{CEB55355-2707-499C-9A3B-2704DCD4FB60}" srcOrd="1" destOrd="0" presId="urn:microsoft.com/office/officeart/2005/8/layout/lProcess2"/>
    <dgm:cxn modelId="{327121DF-6576-344E-8042-ADCDB277C475}" type="presParOf" srcId="{CBDCC058-248E-4FAF-8790-E9C8C52258BD}" destId="{7390AD27-E143-4AB7-9C78-FA47921D26D7}" srcOrd="2" destOrd="0" presId="urn:microsoft.com/office/officeart/2005/8/layout/lProcess2"/>
    <dgm:cxn modelId="{62FE510A-2F68-BE4A-AC74-783E1E78E5FD}" type="presParOf" srcId="{7390AD27-E143-4AB7-9C78-FA47921D26D7}" destId="{3C61FADC-1103-436B-AAFD-5EFF3E3D1C03}" srcOrd="0" destOrd="0" presId="urn:microsoft.com/office/officeart/2005/8/layout/lProcess2"/>
    <dgm:cxn modelId="{26BA1102-3FBC-0E4F-AD23-A4D9BC8DADED}" type="presParOf" srcId="{D4C5C4C7-D504-4969-B149-7E756E951592}" destId="{116DCC5D-29FF-4EE6-8047-A9A259BF3D77}" srcOrd="1" destOrd="0" presId="urn:microsoft.com/office/officeart/2005/8/layout/lProcess2"/>
    <dgm:cxn modelId="{8285536A-D603-FA49-91AD-648D89FA857E}" type="presParOf" srcId="{D4C5C4C7-D504-4969-B149-7E756E951592}" destId="{789F01CF-2EDB-4200-9DB6-64CD84B81FCE}" srcOrd="2" destOrd="0" presId="urn:microsoft.com/office/officeart/2005/8/layout/lProcess2"/>
    <dgm:cxn modelId="{E009D632-C11C-1043-8DB0-21DE4167F5CD}" type="presParOf" srcId="{789F01CF-2EDB-4200-9DB6-64CD84B81FCE}" destId="{342FB6E0-9310-4777-8A0C-952CFE031C10}" srcOrd="0" destOrd="0" presId="urn:microsoft.com/office/officeart/2005/8/layout/lProcess2"/>
    <dgm:cxn modelId="{912CE26C-3F0B-2C4E-AF91-022E2FC73DAA}" type="presParOf" srcId="{789F01CF-2EDB-4200-9DB6-64CD84B81FCE}" destId="{ABEAC029-CD43-488D-B572-831C86658FA7}" srcOrd="1" destOrd="0" presId="urn:microsoft.com/office/officeart/2005/8/layout/lProcess2"/>
    <dgm:cxn modelId="{FFF46862-08B1-6743-81C7-744F69DD00BA}" type="presParOf" srcId="{789F01CF-2EDB-4200-9DB6-64CD84B81FCE}" destId="{1A6EC6C1-01FD-4117-96EB-CB37DC9C839A}" srcOrd="2" destOrd="0" presId="urn:microsoft.com/office/officeart/2005/8/layout/lProcess2"/>
    <dgm:cxn modelId="{CAB532BF-30EA-FD4E-8E25-329D1A332087}" type="presParOf" srcId="{1A6EC6C1-01FD-4117-96EB-CB37DC9C839A}" destId="{D2F954D3-8ECD-4E22-AEE8-F65D43526696}" srcOrd="0" destOrd="0" presId="urn:microsoft.com/office/officeart/2005/8/layout/lProcess2"/>
    <dgm:cxn modelId="{DA19D83F-2CE3-A040-95AA-32394F274E04}" type="presParOf" srcId="{D4C5C4C7-D504-4969-B149-7E756E951592}" destId="{D1A2114A-AE6B-476D-A445-DC93A12E02CF}" srcOrd="3" destOrd="0" presId="urn:microsoft.com/office/officeart/2005/8/layout/lProcess2"/>
    <dgm:cxn modelId="{6F15AECE-1D96-E04C-881B-BFA129B78680}" type="presParOf" srcId="{D4C5C4C7-D504-4969-B149-7E756E951592}" destId="{E2F9B004-D42E-BA46-94B9-E2E34FBF49ED}" srcOrd="4" destOrd="0" presId="urn:microsoft.com/office/officeart/2005/8/layout/lProcess2"/>
    <dgm:cxn modelId="{9E089080-D047-E74D-9293-CD1726B1C0FC}" type="presParOf" srcId="{E2F9B004-D42E-BA46-94B9-E2E34FBF49ED}" destId="{5817417D-F344-8B41-AA28-60416E4B7B0E}" srcOrd="0" destOrd="0" presId="urn:microsoft.com/office/officeart/2005/8/layout/lProcess2"/>
    <dgm:cxn modelId="{D4754AFE-1E21-734D-8960-8A69197F2E60}" type="presParOf" srcId="{E2F9B004-D42E-BA46-94B9-E2E34FBF49ED}" destId="{A93292E2-2BCB-3647-90B6-EDB46CC596B6}" srcOrd="1" destOrd="0" presId="urn:microsoft.com/office/officeart/2005/8/layout/lProcess2"/>
    <dgm:cxn modelId="{808FCA78-255F-A14C-905A-D743052442E2}" type="presParOf" srcId="{E2F9B004-D42E-BA46-94B9-E2E34FBF49ED}" destId="{727453D7-275F-EC44-8546-3CFE1C8159EB}" srcOrd="2" destOrd="0" presId="urn:microsoft.com/office/officeart/2005/8/layout/lProcess2"/>
    <dgm:cxn modelId="{ACF8CBD1-F582-CF4C-91C3-0BAFBCDC6843}" type="presParOf" srcId="{727453D7-275F-EC44-8546-3CFE1C8159EB}" destId="{6DFE9A31-1D48-1643-AF01-2BDC04B4571C}" srcOrd="0" destOrd="0" presId="urn:microsoft.com/office/officeart/2005/8/layout/lProcess2"/>
    <dgm:cxn modelId="{14082056-283C-E648-A483-C213E44E6C3B}" type="presParOf" srcId="{D4C5C4C7-D504-4969-B149-7E756E951592}" destId="{1CA7D571-05F9-BD48-803B-B911AAF1B7DA}" srcOrd="5" destOrd="0" presId="urn:microsoft.com/office/officeart/2005/8/layout/lProcess2"/>
    <dgm:cxn modelId="{F6319260-0B45-0947-8CC0-16C3D8FA06AA}" type="presParOf" srcId="{D4C5C4C7-D504-4969-B149-7E756E951592}" destId="{AE2BC3A7-8186-BC4E-853B-8C44D770107B}" srcOrd="6" destOrd="0" presId="urn:microsoft.com/office/officeart/2005/8/layout/lProcess2"/>
    <dgm:cxn modelId="{4D5830ED-6F99-0943-91D1-DF067A485D6A}" type="presParOf" srcId="{AE2BC3A7-8186-BC4E-853B-8C44D770107B}" destId="{0058A424-72A9-AE4A-86C3-3E89895B62AB}" srcOrd="0" destOrd="0" presId="urn:microsoft.com/office/officeart/2005/8/layout/lProcess2"/>
    <dgm:cxn modelId="{476CAB25-1C80-854E-AAD1-0459E0FFF401}" type="presParOf" srcId="{AE2BC3A7-8186-BC4E-853B-8C44D770107B}" destId="{0255E36F-05BD-4641-B15F-48CF96BC0806}" srcOrd="1" destOrd="0" presId="urn:microsoft.com/office/officeart/2005/8/layout/lProcess2"/>
    <dgm:cxn modelId="{C6F6F1C4-CC55-3641-898F-50EC9B7122CF}" type="presParOf" srcId="{AE2BC3A7-8186-BC4E-853B-8C44D770107B}" destId="{2513B930-EEEE-9746-BD11-0D6F6B58BC62}" srcOrd="2" destOrd="0" presId="urn:microsoft.com/office/officeart/2005/8/layout/lProcess2"/>
    <dgm:cxn modelId="{55EC6A7D-AF3A-9345-AF23-4B64F183DE97}" type="presParOf" srcId="{2513B930-EEEE-9746-BD11-0D6F6B58BC62}" destId="{22FC2F05-487C-E54B-AAE2-CF54E56E62B4}" srcOrd="0" destOrd="0" presId="urn:microsoft.com/office/officeart/2005/8/layout/lProcess2"/>
    <dgm:cxn modelId="{3575DEA2-A1DF-6E4E-9DC5-6675D43CB925}" type="presParOf" srcId="{D4C5C4C7-D504-4969-B149-7E756E951592}" destId="{36CFF3DC-CAB3-9C49-A8D2-97E6E9256366}" srcOrd="7" destOrd="0" presId="urn:microsoft.com/office/officeart/2005/8/layout/lProcess2"/>
    <dgm:cxn modelId="{F66ECECB-4E92-8549-A36E-94111983CB32}" type="presParOf" srcId="{D4C5C4C7-D504-4969-B149-7E756E951592}" destId="{3A7C6EC3-387E-40E4-83EA-4FE5E1BB4D5B}" srcOrd="8" destOrd="0" presId="urn:microsoft.com/office/officeart/2005/8/layout/lProcess2"/>
    <dgm:cxn modelId="{F47FB0C9-0CA5-6148-A43F-80F0C6066D5D}" type="presParOf" srcId="{3A7C6EC3-387E-40E4-83EA-4FE5E1BB4D5B}" destId="{87ABE439-8941-4038-AE9E-89234A34E427}" srcOrd="0" destOrd="0" presId="urn:microsoft.com/office/officeart/2005/8/layout/lProcess2"/>
    <dgm:cxn modelId="{D13E58DA-F356-1646-ADC1-70BF726BBB81}" type="presParOf" srcId="{3A7C6EC3-387E-40E4-83EA-4FE5E1BB4D5B}" destId="{12794AB6-180F-4796-ADB5-335A77A3F461}" srcOrd="1" destOrd="0" presId="urn:microsoft.com/office/officeart/2005/8/layout/lProcess2"/>
    <dgm:cxn modelId="{2F63181C-2920-634F-AF8E-ABD2FE96E352}" type="presParOf" srcId="{3A7C6EC3-387E-40E4-83EA-4FE5E1BB4D5B}" destId="{0626A1F3-60AD-490E-AF41-4D2910CEDCCE}" srcOrd="2" destOrd="0" presId="urn:microsoft.com/office/officeart/2005/8/layout/lProcess2"/>
    <dgm:cxn modelId="{DE7F8676-97D6-0A46-B09A-82E6AE3B20D1}" type="presParOf" srcId="{0626A1F3-60AD-490E-AF41-4D2910CEDCCE}" destId="{0F3163A6-E07F-4BC3-B05A-2C09AAF2BB8A}" srcOrd="0" destOrd="0" presId="urn:microsoft.com/office/officeart/2005/8/layout/lProcess2"/>
    <dgm:cxn modelId="{7F910399-285C-1345-B70F-2777A5E51A68}" type="presParOf" srcId="{D4C5C4C7-D504-4969-B149-7E756E951592}" destId="{7232D072-264B-4D02-A54C-FCE2E5868FFF}" srcOrd="9" destOrd="0" presId="urn:microsoft.com/office/officeart/2005/8/layout/lProcess2"/>
    <dgm:cxn modelId="{C62CD204-6518-8A44-9617-9DA2621D4D1A}" type="presParOf" srcId="{D4C5C4C7-D504-4969-B149-7E756E951592}" destId="{E01F6F5D-A49D-B445-BF04-2A4FFBBAA9AE}" srcOrd="10" destOrd="0" presId="urn:microsoft.com/office/officeart/2005/8/layout/lProcess2"/>
    <dgm:cxn modelId="{17BE2696-572F-774F-AD8D-6987E8FDD50B}" type="presParOf" srcId="{E01F6F5D-A49D-B445-BF04-2A4FFBBAA9AE}" destId="{B64DE8D3-5F7B-A24E-B82A-8DD4B1A0CA2A}" srcOrd="0" destOrd="0" presId="urn:microsoft.com/office/officeart/2005/8/layout/lProcess2"/>
    <dgm:cxn modelId="{12ABA6EC-BFAD-224E-82FE-E731E845252A}" type="presParOf" srcId="{E01F6F5D-A49D-B445-BF04-2A4FFBBAA9AE}" destId="{F2355E4A-CD5D-6E46-A3A5-41FA7CCB3B8D}" srcOrd="1" destOrd="0" presId="urn:microsoft.com/office/officeart/2005/8/layout/lProcess2"/>
    <dgm:cxn modelId="{1A8A568C-86D9-7245-89E3-4DEA17141716}" type="presParOf" srcId="{E01F6F5D-A49D-B445-BF04-2A4FFBBAA9AE}" destId="{41329FC3-1111-A345-9938-69EB386131EE}" srcOrd="2" destOrd="0" presId="urn:microsoft.com/office/officeart/2005/8/layout/lProcess2"/>
    <dgm:cxn modelId="{A5FA4585-C1CA-4544-A357-B6D7D8830356}" type="presParOf" srcId="{41329FC3-1111-A345-9938-69EB386131EE}" destId="{A2D560BE-AFC4-B640-8E1A-351FD537EF06}" srcOrd="0" destOrd="0" presId="urn:microsoft.com/office/officeart/2005/8/layout/lProcess2"/>
    <dgm:cxn modelId="{C79FFA34-FA07-A049-B89D-69686888CCB1}" type="presParOf" srcId="{D4C5C4C7-D504-4969-B149-7E756E951592}" destId="{6E315215-91AD-764A-B6BD-DA5236508286}" srcOrd="11" destOrd="0" presId="urn:microsoft.com/office/officeart/2005/8/layout/lProcess2"/>
    <dgm:cxn modelId="{14797B74-F8F6-794F-949D-A91CA347EC7F}" type="presParOf" srcId="{D4C5C4C7-D504-4969-B149-7E756E951592}" destId="{7E74B84C-8844-4A92-A7D9-664271455618}" srcOrd="12" destOrd="0" presId="urn:microsoft.com/office/officeart/2005/8/layout/lProcess2"/>
    <dgm:cxn modelId="{801E4D86-7050-9549-988F-2EDF99C5D544}" type="presParOf" srcId="{7E74B84C-8844-4A92-A7D9-664271455618}" destId="{E96ABE51-6E68-447A-A5B3-887E9CFBC631}" srcOrd="0" destOrd="0" presId="urn:microsoft.com/office/officeart/2005/8/layout/lProcess2"/>
    <dgm:cxn modelId="{931A3426-12DE-F040-8E02-C2241F86E9A8}" type="presParOf" srcId="{7E74B84C-8844-4A92-A7D9-664271455618}" destId="{BD35D8A3-0E4D-456C-9258-FA056EEC7B46}" srcOrd="1" destOrd="0" presId="urn:microsoft.com/office/officeart/2005/8/layout/lProcess2"/>
    <dgm:cxn modelId="{6153BEFF-B1C4-2C4E-95DA-1D26089712C7}" type="presParOf" srcId="{7E74B84C-8844-4A92-A7D9-664271455618}" destId="{7FA7E3BA-433F-4E3A-A519-1EB779DB7C0B}" srcOrd="2" destOrd="0" presId="urn:microsoft.com/office/officeart/2005/8/layout/lProcess2"/>
    <dgm:cxn modelId="{4B735395-4ED6-1C4B-9235-9921D3E905A2}" type="presParOf" srcId="{7FA7E3BA-433F-4E3A-A519-1EB779DB7C0B}" destId="{0C88AF08-60B3-406F-B781-3D9255575B66}" srcOrd="0" destOrd="0" presId="urn:microsoft.com/office/officeart/2005/8/layout/lProcess2"/>
    <dgm:cxn modelId="{B0F6EC11-E1D2-8747-ADA7-4FBF03E19472}" type="presParOf" srcId="{D4C5C4C7-D504-4969-B149-7E756E951592}" destId="{9FB03677-B63E-4143-9C9B-C4DE4DCE0DBF}" srcOrd="13" destOrd="0" presId="urn:microsoft.com/office/officeart/2005/8/layout/lProcess2"/>
    <dgm:cxn modelId="{1A4C57F5-FDE4-3E4D-AC09-517525D7BB0D}" type="presParOf" srcId="{D4C5C4C7-D504-4969-B149-7E756E951592}" destId="{D6433B89-48D6-5D4C-B893-852EB52B677C}" srcOrd="14" destOrd="0" presId="urn:microsoft.com/office/officeart/2005/8/layout/lProcess2"/>
    <dgm:cxn modelId="{67958D95-B247-D24F-879F-09DDEA050127}" type="presParOf" srcId="{D6433B89-48D6-5D4C-B893-852EB52B677C}" destId="{73AF7E60-44A4-9D49-9BFC-2D976FA5DF48}" srcOrd="0" destOrd="0" presId="urn:microsoft.com/office/officeart/2005/8/layout/lProcess2"/>
    <dgm:cxn modelId="{0BD0B287-6083-A044-9F84-0F973AD2B66D}" type="presParOf" srcId="{D6433B89-48D6-5D4C-B893-852EB52B677C}" destId="{2CFDBD66-254D-CD40-8A8B-2FD52F0FB0AB}" srcOrd="1" destOrd="0" presId="urn:microsoft.com/office/officeart/2005/8/layout/lProcess2"/>
    <dgm:cxn modelId="{A2E7432B-3CE0-9B43-8FED-CC537A6BB6C5}" type="presParOf" srcId="{D6433B89-48D6-5D4C-B893-852EB52B677C}" destId="{57D83A00-2122-F448-B9D9-E5DAECE81C94}" srcOrd="2" destOrd="0" presId="urn:microsoft.com/office/officeart/2005/8/layout/lProcess2"/>
    <dgm:cxn modelId="{643443A2-9231-194F-9E37-F8F62180D09D}" type="presParOf" srcId="{57D83A00-2122-F448-B9D9-E5DAECE81C94}" destId="{5817BB7D-AFD8-4349-96BC-AEF7E32675D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C45CF-DD8A-42E6-A5EE-821AFBD310F1}">
      <dsp:nvSpPr>
        <dsp:cNvPr id="0" name=""/>
        <dsp:cNvSpPr/>
      </dsp:nvSpPr>
      <dsp:spPr>
        <a:xfrm>
          <a:off x="2874" y="0"/>
          <a:ext cx="984240" cy="2835597"/>
        </a:xfrm>
        <a:prstGeom prst="roundRect">
          <a:avLst>
            <a:gd name="adj" fmla="val 10000"/>
          </a:avLst>
        </a:prstGeom>
        <a:solidFill>
          <a:srgbClr val="1871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chemeClr val="bg1"/>
              </a:solidFill>
            </a:rPr>
            <a:t>Knowledge identification/generation </a:t>
          </a:r>
          <a:endParaRPr lang="en-US" sz="1000" kern="1200" noProof="0" dirty="0">
            <a:solidFill>
              <a:schemeClr val="bg1"/>
            </a:solidFill>
          </a:endParaRPr>
        </a:p>
      </dsp:txBody>
      <dsp:txXfrm>
        <a:off x="2874" y="0"/>
        <a:ext cx="984240" cy="850679"/>
      </dsp:txXfrm>
    </dsp:sp>
    <dsp:sp modelId="{342FB6E0-9310-4777-8A0C-952CFE031C10}">
      <dsp:nvSpPr>
        <dsp:cNvPr id="0" name=""/>
        <dsp:cNvSpPr/>
      </dsp:nvSpPr>
      <dsp:spPr>
        <a:xfrm>
          <a:off x="1898613" y="0"/>
          <a:ext cx="847993" cy="2835597"/>
        </a:xfrm>
        <a:prstGeom prst="roundRect">
          <a:avLst>
            <a:gd name="adj" fmla="val 10000"/>
          </a:avLst>
        </a:prstGeom>
        <a:solidFill>
          <a:srgbClr val="1871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chemeClr val="bg1"/>
              </a:solidFill>
            </a:rPr>
            <a:t>Knowledge Examination</a:t>
          </a:r>
          <a:endParaRPr lang="en-US" sz="1000" kern="1200" noProof="0" dirty="0">
            <a:solidFill>
              <a:schemeClr val="bg1"/>
            </a:solidFill>
          </a:endParaRPr>
        </a:p>
      </dsp:txBody>
      <dsp:txXfrm>
        <a:off x="1898613" y="0"/>
        <a:ext cx="847993" cy="850679"/>
      </dsp:txXfrm>
    </dsp:sp>
    <dsp:sp modelId="{5817417D-F344-8B41-AA28-60416E4B7B0E}">
      <dsp:nvSpPr>
        <dsp:cNvPr id="0" name=""/>
        <dsp:cNvSpPr/>
      </dsp:nvSpPr>
      <dsp:spPr>
        <a:xfrm>
          <a:off x="2151201" y="1189986"/>
          <a:ext cx="916031" cy="52027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 smtClean="0"/>
            <a:t>Regional Level</a:t>
          </a:r>
          <a:endParaRPr lang="de-DE" sz="1000" b="0" kern="1200" dirty="0"/>
        </a:p>
      </dsp:txBody>
      <dsp:txXfrm>
        <a:off x="2151201" y="1189986"/>
        <a:ext cx="916031" cy="156082"/>
      </dsp:txXfrm>
    </dsp:sp>
    <dsp:sp modelId="{0058A424-72A9-AE4A-86C3-3E89895B62AB}">
      <dsp:nvSpPr>
        <dsp:cNvPr id="0" name=""/>
        <dsp:cNvSpPr/>
      </dsp:nvSpPr>
      <dsp:spPr>
        <a:xfrm>
          <a:off x="758003" y="1198450"/>
          <a:ext cx="816310" cy="50334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 smtClean="0"/>
            <a:t>Regional Level</a:t>
          </a:r>
          <a:endParaRPr lang="de-DE" sz="1000" b="0" kern="1200" dirty="0"/>
        </a:p>
      </dsp:txBody>
      <dsp:txXfrm>
        <a:off x="758003" y="1198450"/>
        <a:ext cx="816310" cy="151004"/>
      </dsp:txXfrm>
    </dsp:sp>
    <dsp:sp modelId="{87ABE439-8941-4038-AE9E-89234A34E427}">
      <dsp:nvSpPr>
        <dsp:cNvPr id="0" name=""/>
        <dsp:cNvSpPr/>
      </dsp:nvSpPr>
      <dsp:spPr>
        <a:xfrm>
          <a:off x="3500753" y="0"/>
          <a:ext cx="836174" cy="2835597"/>
        </a:xfrm>
        <a:prstGeom prst="roundRect">
          <a:avLst>
            <a:gd name="adj" fmla="val 10000"/>
          </a:avLst>
        </a:prstGeom>
        <a:solidFill>
          <a:srgbClr val="1871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chemeClr val="bg1"/>
              </a:solidFill>
            </a:rPr>
            <a:t>Knowledge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chemeClr val="bg1"/>
              </a:solidFill>
            </a:rPr>
            <a:t>Exploitation</a:t>
          </a:r>
          <a:endParaRPr lang="en-US" sz="1000" kern="1200" noProof="0" dirty="0">
            <a:solidFill>
              <a:schemeClr val="bg1"/>
            </a:solidFill>
          </a:endParaRPr>
        </a:p>
      </dsp:txBody>
      <dsp:txXfrm>
        <a:off x="3500753" y="0"/>
        <a:ext cx="836174" cy="850679"/>
      </dsp:txXfrm>
    </dsp:sp>
    <dsp:sp modelId="{B64DE8D3-5F7B-A24E-B82A-8DD4B1A0CA2A}">
      <dsp:nvSpPr>
        <dsp:cNvPr id="0" name=""/>
        <dsp:cNvSpPr/>
      </dsp:nvSpPr>
      <dsp:spPr>
        <a:xfrm>
          <a:off x="4093214" y="1185336"/>
          <a:ext cx="891659" cy="51704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 smtClean="0"/>
            <a:t>Regional Level</a:t>
          </a:r>
          <a:endParaRPr lang="de-DE" sz="1000" b="0" kern="1200" dirty="0"/>
        </a:p>
      </dsp:txBody>
      <dsp:txXfrm>
        <a:off x="4093214" y="1185336"/>
        <a:ext cx="891659" cy="155112"/>
      </dsp:txXfrm>
    </dsp:sp>
    <dsp:sp modelId="{E96ABE51-6E68-447A-A5B3-887E9CFBC631}">
      <dsp:nvSpPr>
        <dsp:cNvPr id="0" name=""/>
        <dsp:cNvSpPr/>
      </dsp:nvSpPr>
      <dsp:spPr>
        <a:xfrm>
          <a:off x="5200939" y="0"/>
          <a:ext cx="779236" cy="2835597"/>
        </a:xfrm>
        <a:prstGeom prst="roundRect">
          <a:avLst>
            <a:gd name="adj" fmla="val 10000"/>
          </a:avLst>
        </a:prstGeom>
        <a:solidFill>
          <a:srgbClr val="1871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chemeClr val="bg1"/>
              </a:solidFill>
            </a:rPr>
            <a:t>Knowledge Spillovers</a:t>
          </a:r>
          <a:endParaRPr lang="en-US" sz="1000" kern="1200" noProof="0" dirty="0">
            <a:solidFill>
              <a:schemeClr val="bg1"/>
            </a:solidFill>
          </a:endParaRPr>
        </a:p>
      </dsp:txBody>
      <dsp:txXfrm>
        <a:off x="5200939" y="0"/>
        <a:ext cx="779236" cy="850679"/>
      </dsp:txXfrm>
    </dsp:sp>
    <dsp:sp modelId="{73AF7E60-44A4-9D49-9BFC-2D976FA5DF48}">
      <dsp:nvSpPr>
        <dsp:cNvPr id="0" name=""/>
        <dsp:cNvSpPr/>
      </dsp:nvSpPr>
      <dsp:spPr>
        <a:xfrm>
          <a:off x="5798225" y="1158227"/>
          <a:ext cx="1081936" cy="57744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 smtClean="0"/>
            <a:t>Interregional Level</a:t>
          </a:r>
          <a:endParaRPr lang="de-DE" sz="1000" b="0" kern="1200" dirty="0"/>
        </a:p>
      </dsp:txBody>
      <dsp:txXfrm>
        <a:off x="5798225" y="1158227"/>
        <a:ext cx="1081936" cy="17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C41D27-D6DF-4D31-8A74-7D5153173344}" type="datetime1">
              <a:rPr lang="de-DE"/>
              <a:pPr>
                <a:defRPr/>
              </a:pPr>
              <a:t>30.05.2012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D38DA8-1CF1-4906-90BF-FE8BBB06C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35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C4D6F3-42F6-4ED9-83CC-B88C5E2B0F4C}" type="datetime1">
              <a:rPr lang="de-DE"/>
              <a:pPr>
                <a:defRPr/>
              </a:pPr>
              <a:t>30.05.2012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0048C8-006E-4B10-A2C2-3F28DCED80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de-DE" baseline="0" dirty="0" smtClean="0"/>
          </a:p>
          <a:p>
            <a:pPr marL="457200" indent="-457200"/>
            <a:r>
              <a:rPr lang="de-DE" sz="1200" u="sng" dirty="0" smtClean="0">
                <a:solidFill>
                  <a:srgbClr val="262626"/>
                </a:solidFill>
                <a:latin typeface="+mn-lt"/>
                <a:cs typeface="Calibri"/>
              </a:rPr>
              <a:t>INNO – Innovation, Raum &amp; Kultur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BUTTON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- 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Towards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tailored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policy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measures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to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attract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and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retain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highly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educated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workers</a:t>
            </a:r>
            <a:endParaRPr lang="de-DE" sz="1200" dirty="0" smtClean="0">
              <a:solidFill>
                <a:srgbClr val="262626"/>
              </a:solidFill>
              <a:latin typeface="+mn-lt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BRAND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- 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Border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Regions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Alumni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Network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Developement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CURE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– Corporate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Culture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and Regional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Embeddedness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de-DE" sz="1100" dirty="0" smtClean="0">
              <a:solidFill>
                <a:srgbClr val="262626"/>
              </a:solidFill>
              <a:latin typeface="+mn-lt"/>
              <a:cs typeface="Calibri"/>
            </a:endParaRPr>
          </a:p>
          <a:p>
            <a:pPr marL="457200" indent="-457200"/>
            <a:r>
              <a:rPr lang="de-DE" sz="1200" u="sng" dirty="0" smtClean="0">
                <a:solidFill>
                  <a:srgbClr val="262626"/>
                </a:solidFill>
                <a:latin typeface="+mn-lt"/>
                <a:cs typeface="Calibri"/>
              </a:rPr>
              <a:t>WISDOM – Wissen &amp; Kompetenz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TTH / TTH2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- Technologie-Transfer-Ring Handwerk NRW/Evaluierung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ÜSAB -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Übergangsmanagement Schule - Ausbildung/Beruf</a:t>
            </a:r>
          </a:p>
          <a:p>
            <a:pPr marL="457200" indent="-457200">
              <a:buFont typeface="Arial"/>
              <a:buChar char="•"/>
            </a:pP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Unternehmensbefragung (KMU) zur „Ausbildungssituation im Handwerk“ </a:t>
            </a:r>
          </a:p>
          <a:p>
            <a:pPr marL="457200" indent="-457200">
              <a:buFont typeface="Arial"/>
              <a:buNone/>
            </a:pPr>
            <a:endParaRPr lang="de-DE" sz="1100" dirty="0" smtClean="0">
              <a:solidFill>
                <a:srgbClr val="262626"/>
              </a:solidFill>
              <a:latin typeface="+mn-lt"/>
              <a:cs typeface="Calibri"/>
            </a:endParaRPr>
          </a:p>
          <a:p>
            <a:pPr marL="457200" indent="-457200"/>
            <a:r>
              <a:rPr lang="de-DE" sz="1200" u="sng" dirty="0" smtClean="0">
                <a:solidFill>
                  <a:srgbClr val="262626"/>
                </a:solidFill>
                <a:latin typeface="+mn-lt"/>
                <a:cs typeface="Calibri"/>
              </a:rPr>
              <a:t>GELL – Gesundheitswirtschaft &amp; Lebensqualität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err="1" smtClean="0">
                <a:solidFill>
                  <a:srgbClr val="262626"/>
                </a:solidFill>
                <a:latin typeface="+mn-lt"/>
                <a:cs typeface="Calibri"/>
              </a:rPr>
              <a:t>ZuDi</a:t>
            </a: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- Zukunft der Dienstleistungen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FLEX PFLEGE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- Flexibilisierung und Leiharbeit in der Pflege</a:t>
            </a:r>
          </a:p>
          <a:p>
            <a:pPr marL="457200" indent="-457200">
              <a:buFont typeface="Arial"/>
              <a:buChar char="•"/>
            </a:pPr>
            <a:r>
              <a:rPr lang="de-DE" sz="1200" b="1" dirty="0" smtClean="0">
                <a:solidFill>
                  <a:srgbClr val="262626"/>
                </a:solidFill>
                <a:latin typeface="+mn-lt"/>
                <a:cs typeface="Calibri"/>
              </a:rPr>
              <a:t>WIEGE 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- Perspektiven für </a:t>
            </a:r>
            <a:r>
              <a:rPr lang="de-DE" sz="1200" dirty="0" err="1" smtClean="0">
                <a:solidFill>
                  <a:srgbClr val="262626"/>
                </a:solidFill>
                <a:latin typeface="+mn-lt"/>
                <a:cs typeface="Calibri"/>
              </a:rPr>
              <a:t>Wiedereinsteiger/Innen</a:t>
            </a:r>
            <a:r>
              <a:rPr lang="de-DE" sz="1200" dirty="0" smtClean="0">
                <a:solidFill>
                  <a:srgbClr val="262626"/>
                </a:solidFill>
                <a:latin typeface="+mn-lt"/>
                <a:cs typeface="Calibri"/>
              </a:rPr>
              <a:t> in der Gesundheitswirtschaft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04000" y="1008000"/>
            <a:ext cx="2698223" cy="63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562" y="4840830"/>
            <a:ext cx="5220000" cy="144000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5907852" y="1646295"/>
            <a:ext cx="2700000" cy="1260000"/>
          </a:xfrm>
          <a:prstGeom prst="rect">
            <a:avLst/>
          </a:prstGeom>
        </p:spPr>
        <p:txBody>
          <a:bodyPr lIns="0" tIns="0" rIns="0" bIns="0"/>
          <a:lstStyle>
            <a:lvl1pPr algn="r">
              <a:buFontTx/>
              <a:buNone/>
              <a:defRPr sz="1600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079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37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3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gesei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olienmas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92679B01-4CF7-429F-A72A-DD6B7667BC87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65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92679B01-4CF7-429F-A72A-DD6B7667BC87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1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71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lgesei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lienmast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05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gesei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lienmast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05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63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23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CD2C9-918A-ED47-8FD8-B6669C77F527}" type="datetimeFigureOut">
              <a:rPr lang="de-DE" smtClean="0"/>
              <a:pPr/>
              <a:t>30.05.2012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AB476-9EFC-6F46-8E1E-21C0EB9B282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olienmast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2" r:id="rId3"/>
    <p:sldLayoutId id="2147483698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olienmaste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1" r:id="rId2"/>
    <p:sldLayoutId id="2147483693" r:id="rId3"/>
    <p:sldLayoutId id="214748369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7" descr="un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0938"/>
            <a:ext cx="9144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9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oleObject" Target="???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7"/>
          <p:cNvSpPr>
            <a:spLocks noGrp="1"/>
          </p:cNvSpPr>
          <p:nvPr>
            <p:ph type="ctrTitle"/>
          </p:nvPr>
        </p:nvSpPr>
        <p:spPr bwMode="auto">
          <a:xfrm>
            <a:off x="5293360" y="1008063"/>
            <a:ext cx="3850639" cy="63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1600" b="0" dirty="0" smtClean="0">
                <a:latin typeface="Calibri" charset="0"/>
                <a:cs typeface="Calibri" charset="0"/>
              </a:rPr>
              <a:t>14.05.2012</a:t>
            </a:r>
            <a:r>
              <a:rPr lang="de-DE" sz="1800" b="0" dirty="0" smtClean="0">
                <a:latin typeface="Calibri" charset="0"/>
                <a:cs typeface="Calibri" charset="0"/>
              </a:rPr>
              <a:t/>
            </a:r>
            <a:br>
              <a:rPr lang="de-DE" sz="1800" b="0" dirty="0" smtClean="0">
                <a:latin typeface="Calibri" charset="0"/>
                <a:cs typeface="Calibri" charset="0"/>
              </a:rPr>
            </a:br>
            <a:r>
              <a:rPr lang="de-DE" sz="1700" b="0" dirty="0" smtClean="0">
                <a:latin typeface="Calibri" charset="0"/>
                <a:cs typeface="Calibri" charset="0"/>
              </a:rPr>
              <a:t>Alexandra David &amp; Dr. Frans </a:t>
            </a:r>
            <a:r>
              <a:rPr lang="de-DE" sz="1700" b="0" dirty="0" err="1" smtClean="0">
                <a:latin typeface="Calibri" charset="0"/>
                <a:cs typeface="Calibri" charset="0"/>
              </a:rPr>
              <a:t>Coenen</a:t>
            </a:r>
            <a:endParaRPr lang="de-DE" sz="1700" b="0" dirty="0" smtClean="0">
              <a:latin typeface="Calibri" charset="0"/>
              <a:cs typeface="Calibri" charset="0"/>
            </a:endParaRPr>
          </a:p>
        </p:txBody>
      </p:sp>
      <p:sp>
        <p:nvSpPr>
          <p:cNvPr id="7171" name="Untertitel 8"/>
          <p:cNvSpPr>
            <a:spLocks noGrp="1"/>
          </p:cNvSpPr>
          <p:nvPr>
            <p:ph type="subTitle" idx="1"/>
          </p:nvPr>
        </p:nvSpPr>
        <p:spPr bwMode="auto">
          <a:xfrm>
            <a:off x="685801" y="4214091"/>
            <a:ext cx="5221287" cy="143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b="0" dirty="0" smtClean="0"/>
              <a:t>Alumni Networks – An untapped potential to attract and gain brains?</a:t>
            </a:r>
            <a:endParaRPr lang="de-DE" sz="1600" b="0" dirty="0" smtClean="0"/>
          </a:p>
          <a:p>
            <a:r>
              <a:rPr lang="en-US" sz="1600" b="0" dirty="0" smtClean="0"/>
              <a:t>Interim Results of the BRAND Project</a:t>
            </a:r>
            <a:endParaRPr lang="de-DE" sz="1600" b="0" dirty="0"/>
          </a:p>
        </p:txBody>
      </p:sp>
      <p:sp>
        <p:nvSpPr>
          <p:cNvPr id="7172" name="Textplatzhalter 9"/>
          <p:cNvSpPr>
            <a:spLocks noGrp="1"/>
          </p:cNvSpPr>
          <p:nvPr>
            <p:ph type="body" sz="quarter" idx="14"/>
          </p:nvPr>
        </p:nvSpPr>
        <p:spPr bwMode="auto">
          <a:xfrm>
            <a:off x="6080263" y="2581383"/>
            <a:ext cx="2700337" cy="126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b="0" dirty="0" smtClean="0">
                <a:latin typeface="Calibri" charset="0"/>
              </a:rPr>
              <a:t>RSA </a:t>
            </a:r>
            <a:r>
              <a:rPr lang="de-DE" b="0" dirty="0" err="1" smtClean="0">
                <a:latin typeface="Calibri" charset="0"/>
              </a:rPr>
              <a:t>Conference</a:t>
            </a:r>
            <a:r>
              <a:rPr lang="de-DE" b="0" dirty="0" smtClean="0">
                <a:latin typeface="Calibri" charset="0"/>
              </a:rPr>
              <a:t> – </a:t>
            </a:r>
          </a:p>
          <a:p>
            <a:r>
              <a:rPr lang="en-US" b="0" dirty="0" smtClean="0"/>
              <a:t>13th - 16th May 2012, Delft University of Technology</a:t>
            </a:r>
            <a:endParaRPr lang="de-DE" b="0" dirty="0" smtClean="0"/>
          </a:p>
          <a:p>
            <a:pPr eaLnBrk="1" hangingPunct="1"/>
            <a:endParaRPr lang="de-DE" dirty="0" smtClean="0">
              <a:latin typeface="Calibri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47273" y="6257636"/>
            <a:ext cx="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endParaRPr lang="de-DE" sz="1600" b="1" i="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Bild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360" y="6007621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088900"/>
            <a:ext cx="1800000" cy="373534"/>
          </a:xfrm>
          <a:prstGeom prst="rect">
            <a:avLst/>
          </a:prstGeom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0" y="5980546"/>
            <a:ext cx="1440000" cy="458875"/>
          </a:xfrm>
          <a:prstGeom prst="rect">
            <a:avLst/>
          </a:prstGeom>
        </p:spPr>
      </p:pic>
      <p:pic>
        <p:nvPicPr>
          <p:cNvPr id="9" name="Grafik 1" descr="C:\Users\david\Dropbox\BRAND\BrainFlow_Logos\new_brainflow_4c_flat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81475" y="5816845"/>
            <a:ext cx="723900" cy="5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337733" y="646455"/>
            <a:ext cx="5813607" cy="874889"/>
          </a:xfrm>
        </p:spPr>
        <p:txBody>
          <a:bodyPr anchor="ctr"/>
          <a:lstStyle/>
          <a:p>
            <a:r>
              <a:rPr lang="en-US" b="0" dirty="0" smtClean="0"/>
              <a:t>Importance of external knowledge</a:t>
            </a:r>
            <a:endParaRPr lang="en-US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15525" y="2379133"/>
            <a:ext cx="7477007" cy="3837080"/>
          </a:xfrm>
        </p:spPr>
        <p:txBody>
          <a:bodyPr wrap="square" anchor="ctr"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Internal knowledge is crucial for regional development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But, </a:t>
            </a:r>
            <a:r>
              <a:rPr lang="en-US" b="1" dirty="0" smtClean="0">
                <a:solidFill>
                  <a:srgbClr val="7F7F7F"/>
                </a:solidFill>
                <a:latin typeface="Calibri" charset="0"/>
              </a:rPr>
              <a:t>external knowledge 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can bring new stimuli to regions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Is inspiring for innovations, clusters life cycles etc.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Can break regional path, so that regions don’t run the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	danger to become inflexible – no lock ins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de-DE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337733" y="646455"/>
            <a:ext cx="5813607" cy="874889"/>
          </a:xfrm>
        </p:spPr>
        <p:txBody>
          <a:bodyPr anchor="ctr"/>
          <a:lstStyle/>
          <a:p>
            <a:r>
              <a:rPr lang="en-US" b="0" dirty="0" smtClean="0"/>
              <a:t>Retention and (</a:t>
            </a:r>
            <a:r>
              <a:rPr lang="en-US" b="0" dirty="0" err="1" smtClean="0"/>
              <a:t>Re)attraction</a:t>
            </a:r>
            <a:r>
              <a:rPr lang="en-US" b="0" dirty="0" smtClean="0"/>
              <a:t> of highly skilled</a:t>
            </a:r>
            <a:endParaRPr lang="en-US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15525" y="2317195"/>
            <a:ext cx="7477007" cy="4517063"/>
          </a:xfrm>
        </p:spPr>
        <p:txBody>
          <a:bodyPr wrap="square" anchor="ctr"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7F7F7F"/>
                </a:solidFill>
                <a:latin typeface="Calibri" charset="0"/>
              </a:rPr>
              <a:t>Mobility of highly skilled 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is one of the key channels of interregional knowledge spillover (</a:t>
            </a:r>
            <a:r>
              <a:rPr lang="en-US" dirty="0" err="1" smtClean="0">
                <a:solidFill>
                  <a:srgbClr val="7F7F7F"/>
                </a:solidFill>
                <a:latin typeface="Calibri" charset="0"/>
              </a:rPr>
              <a:t>Faggian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 and McCann (2009)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Metropolitan areas seem to be more attractive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Often </a:t>
            </a:r>
            <a:r>
              <a:rPr lang="en-US" b="1" dirty="0" smtClean="0">
                <a:solidFill>
                  <a:srgbClr val="7F7F7F"/>
                </a:solidFill>
                <a:latin typeface="Calibri" charset="0"/>
              </a:rPr>
              <a:t>border regions 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and among them, notably </a:t>
            </a:r>
            <a:r>
              <a:rPr lang="en-US" b="1" dirty="0" smtClean="0">
                <a:solidFill>
                  <a:srgbClr val="7F7F7F"/>
                </a:solidFill>
                <a:latin typeface="Calibri" charset="0"/>
              </a:rPr>
              <a:t>rural regions 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are hit by negative brain flow and outmigration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Regions suffering from a lack of highly skilled workforce should develop </a:t>
            </a:r>
            <a:r>
              <a:rPr lang="en-US" b="1" dirty="0" smtClean="0">
                <a:solidFill>
                  <a:srgbClr val="7F7F7F"/>
                </a:solidFill>
                <a:latin typeface="Calibri" charset="0"/>
              </a:rPr>
              <a:t>retention and (</a:t>
            </a:r>
            <a:r>
              <a:rPr lang="en-US" b="1" dirty="0" err="1" smtClean="0">
                <a:solidFill>
                  <a:srgbClr val="7F7F7F"/>
                </a:solidFill>
                <a:latin typeface="Calibri" charset="0"/>
              </a:rPr>
              <a:t>re)attraction</a:t>
            </a:r>
            <a:r>
              <a:rPr lang="en-US" b="1" dirty="0" smtClean="0">
                <a:solidFill>
                  <a:srgbClr val="7F7F7F"/>
                </a:solidFill>
                <a:latin typeface="Calibri" charset="0"/>
              </a:rPr>
              <a:t> instruments 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to specific target groups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7F7F7F"/>
              </a:solidFill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de-DE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31006" y="863422"/>
            <a:ext cx="8575598" cy="874889"/>
          </a:xfrm>
        </p:spPr>
        <p:txBody>
          <a:bodyPr wrap="square">
            <a:normAutofit fontScale="85000" lnSpcReduction="10000"/>
          </a:bodyPr>
          <a:lstStyle/>
          <a:p>
            <a:r>
              <a:rPr lang="de-DE" b="0" dirty="0" smtClean="0"/>
              <a:t>Conjoint Analyse – Overall </a:t>
            </a:r>
            <a:r>
              <a:rPr lang="de-DE" b="0" dirty="0" err="1" smtClean="0"/>
              <a:t>Results</a:t>
            </a:r>
            <a:endParaRPr lang="de-DE" b="0" dirty="0" smtClean="0"/>
          </a:p>
          <a:p>
            <a:r>
              <a:rPr lang="de-DE" b="0" dirty="0" err="1" smtClean="0"/>
              <a:t>Attraction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economic</a:t>
            </a:r>
            <a:r>
              <a:rPr lang="de-DE" b="0" dirty="0" smtClean="0"/>
              <a:t> </a:t>
            </a:r>
            <a:r>
              <a:rPr lang="de-DE" b="0" dirty="0" err="1" smtClean="0"/>
              <a:t>region</a:t>
            </a:r>
            <a:r>
              <a:rPr lang="de-DE" b="0" dirty="0" smtClean="0"/>
              <a:t> </a:t>
            </a:r>
            <a:r>
              <a:rPr lang="de-DE" b="0" dirty="0" err="1" smtClean="0"/>
              <a:t>depending</a:t>
            </a:r>
            <a:r>
              <a:rPr lang="de-DE" b="0" dirty="0" smtClean="0"/>
              <a:t> on </a:t>
            </a:r>
            <a:r>
              <a:rPr lang="de-DE" b="0" dirty="0" err="1" smtClean="0"/>
              <a:t>the</a:t>
            </a:r>
            <a:r>
              <a:rPr lang="de-DE" b="0" dirty="0" smtClean="0"/>
              <a:t>  </a:t>
            </a:r>
            <a:r>
              <a:rPr lang="de-DE" b="0" dirty="0" err="1" smtClean="0"/>
              <a:t>place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birth</a:t>
            </a:r>
            <a:endParaRPr lang="de-DE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5736657" y="2069432"/>
            <a:ext cx="2695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de-DE" sz="1600" i="0" dirty="0" smtClean="0">
              <a:latin typeface="Calibri"/>
              <a:cs typeface="Calibri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357410936"/>
              </p:ext>
            </p:extLst>
          </p:nvPr>
        </p:nvGraphicFramePr>
        <p:xfrm>
          <a:off x="376541" y="1779638"/>
          <a:ext cx="8497951" cy="50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492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12"/>
          <p:cNvSpPr>
            <a:spLocks noGrp="1"/>
          </p:cNvSpPr>
          <p:nvPr>
            <p:ph type="subTitle" idx="1"/>
          </p:nvPr>
        </p:nvSpPr>
        <p:spPr bwMode="auto">
          <a:xfrm>
            <a:off x="1312334" y="762000"/>
            <a:ext cx="5846646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/>
              <a:t>Alumni Networks as retention and (</a:t>
            </a:r>
            <a:r>
              <a:rPr lang="en-US" b="0" dirty="0" err="1" smtClean="0"/>
              <a:t>re)attraction</a:t>
            </a:r>
            <a:r>
              <a:rPr lang="en-US" b="0" dirty="0" smtClean="0"/>
              <a:t> instruments</a:t>
            </a:r>
            <a:endParaRPr lang="en-US" b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15525" y="1828800"/>
            <a:ext cx="7477007" cy="4267199"/>
          </a:xfrm>
        </p:spPr>
        <p:txBody>
          <a:bodyPr wrap="square" anchor="ctr"/>
          <a:lstStyle/>
          <a:p>
            <a:pPr eaLnBrk="1" hangingPunct="1">
              <a:spcBef>
                <a:spcPct val="0"/>
              </a:spcBef>
            </a:pP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pPr marL="541338" indent="-269875" algn="l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pPr marL="541338" indent="-269875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Transferring the 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migration network concept 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to alumni networks</a:t>
            </a:r>
          </a:p>
          <a:p>
            <a:pPr marL="541338" indent="-269875"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 </a:t>
            </a:r>
          </a:p>
          <a:p>
            <a:pPr marL="541338" indent="-269875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Migration networks act: (a) as decision maker, influencing </a:t>
            </a:r>
            <a:r>
              <a:rPr lang="en-US" sz="2000" dirty="0" err="1" smtClean="0">
                <a:solidFill>
                  <a:srgbClr val="7F7F7F"/>
                </a:solidFill>
                <a:latin typeface="Calibri" charset="0"/>
              </a:rPr>
              <a:t>outmigrants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 location choice, (</a:t>
            </a:r>
            <a:r>
              <a:rPr lang="en-US" sz="2000" dirty="0" err="1" smtClean="0">
                <a:solidFill>
                  <a:srgbClr val="7F7F7F"/>
                </a:solidFill>
                <a:latin typeface="Calibri" charset="0"/>
              </a:rPr>
              <a:t>b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) as door opener in the arrival region, helping migrants simplifying the entrance to the local society and labor markets and (</a:t>
            </a:r>
            <a:r>
              <a:rPr lang="en-US" sz="2000" dirty="0" err="1" smtClean="0">
                <a:solidFill>
                  <a:srgbClr val="7F7F7F"/>
                </a:solidFill>
                <a:latin typeface="Calibri" charset="0"/>
              </a:rPr>
              <a:t>c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) as the strongest connection between the home and host region, helping migrants to return, if needed</a:t>
            </a:r>
            <a:r>
              <a:rPr lang="de-DE" sz="2000" dirty="0" smtClean="0">
                <a:solidFill>
                  <a:srgbClr val="7F7F7F"/>
                </a:solidFill>
                <a:latin typeface="Calibri" charset="0"/>
              </a:rPr>
              <a:t> </a:t>
            </a:r>
          </a:p>
          <a:p>
            <a:pPr marL="541338" indent="-269875" algn="l" eaLnBrk="1" hangingPunct="1">
              <a:spcBef>
                <a:spcPct val="0"/>
              </a:spcBef>
            </a:pPr>
            <a:endParaRPr lang="en-US" sz="2000" dirty="0" smtClean="0">
              <a:solidFill>
                <a:srgbClr val="7F7F7F"/>
              </a:solidFill>
              <a:latin typeface="Calibri" charset="0"/>
            </a:endParaRPr>
          </a:p>
          <a:p>
            <a:pPr marL="541338" indent="-269875"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Alumni networks: (a) in touch with alumni (highly skilled), (</a:t>
            </a:r>
            <a:r>
              <a:rPr lang="en-US" sz="2000" dirty="0" err="1" smtClean="0">
                <a:solidFill>
                  <a:srgbClr val="7F7F7F"/>
                </a:solidFill>
                <a:latin typeface="Calibri" charset="0"/>
              </a:rPr>
              <a:t>b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) in best case already bind students, (</a:t>
            </a:r>
            <a:r>
              <a:rPr lang="en-US" sz="2000" dirty="0" err="1" smtClean="0">
                <a:solidFill>
                  <a:srgbClr val="7F7F7F"/>
                </a:solidFill>
                <a:latin typeface="Calibri" charset="0"/>
              </a:rPr>
              <a:t>c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) part of university, (</a:t>
            </a:r>
            <a:r>
              <a:rPr lang="en-US" sz="2000" dirty="0" err="1" smtClean="0">
                <a:solidFill>
                  <a:srgbClr val="7F7F7F"/>
                </a:solidFill>
                <a:latin typeface="Calibri" charset="0"/>
              </a:rPr>
              <a:t>d</a:t>
            </a:r>
            <a:r>
              <a:rPr lang="en-US" sz="2000" dirty="0" smtClean="0">
                <a:solidFill>
                  <a:srgbClr val="7F7F7F"/>
                </a:solidFill>
                <a:latin typeface="Calibri" charset="0"/>
              </a:rPr>
              <a:t>) often the only contact to the former region</a:t>
            </a:r>
          </a:p>
        </p:txBody>
      </p:sp>
      <p:pic>
        <p:nvPicPr>
          <p:cNvPr id="11" name="Bild 1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1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mit Pfeil 8"/>
          <p:cNvCxnSpPr/>
          <p:nvPr/>
        </p:nvCxnSpPr>
        <p:spPr>
          <a:xfrm rot="16200000" flipV="1">
            <a:off x="-235744" y="2597945"/>
            <a:ext cx="4750595" cy="1190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46300" y="4978401"/>
            <a:ext cx="6019800" cy="1588"/>
          </a:xfrm>
          <a:prstGeom prst="straightConnector1">
            <a:avLst/>
          </a:prstGeom>
          <a:ln>
            <a:solidFill>
              <a:srgbClr val="31859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19950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16200000">
            <a:off x="1587154" y="5414086"/>
            <a:ext cx="13716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Field</a:t>
            </a:r>
            <a:r>
              <a:rPr lang="de-DE" sz="1000" b="1" dirty="0" smtClean="0">
                <a:solidFill>
                  <a:srgbClr val="31859C"/>
                </a:solidFill>
              </a:rPr>
              <a:t> of </a:t>
            </a:r>
            <a:r>
              <a:rPr lang="de-DE" sz="1000" b="1" dirty="0" err="1" smtClean="0">
                <a:solidFill>
                  <a:srgbClr val="31859C"/>
                </a:solidFill>
              </a:rPr>
              <a:t>study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3527558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3286839" y="5238405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Faculty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37" name="Gerade Verbindung 36"/>
          <p:cNvCxnSpPr/>
          <p:nvPr/>
        </p:nvCxnSpPr>
        <p:spPr>
          <a:xfrm rot="5400000">
            <a:off x="48906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 rot="16200000">
            <a:off x="4347977" y="5558024"/>
            <a:ext cx="1608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Univ. of </a:t>
            </a:r>
            <a:r>
              <a:rPr lang="de-DE" sz="1000" b="1" dirty="0" err="1" smtClean="0">
                <a:solidFill>
                  <a:srgbClr val="31859C"/>
                </a:solidFill>
              </a:rPr>
              <a:t>Appl</a:t>
            </a:r>
            <a:r>
              <a:rPr lang="de-DE" sz="1000" b="1" dirty="0" smtClean="0">
                <a:solidFill>
                  <a:srgbClr val="31859C"/>
                </a:solidFill>
              </a:rPr>
              <a:t>. Science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6066711" y="5363287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University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rot="5400000">
            <a:off x="63384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5400000">
            <a:off x="77862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7509974" y="532557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 smtClean="0">
                <a:solidFill>
                  <a:srgbClr val="31859C"/>
                </a:solidFill>
              </a:rPr>
              <a:t>Umbrella</a:t>
            </a:r>
            <a:r>
              <a:rPr lang="de-DE" sz="1050" b="1" dirty="0" smtClean="0">
                <a:solidFill>
                  <a:srgbClr val="31859C"/>
                </a:solidFill>
              </a:rPr>
              <a:t> AN</a:t>
            </a:r>
            <a:endParaRPr lang="de-DE" sz="1050" b="1" dirty="0">
              <a:solidFill>
                <a:srgbClr val="31859C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rot="5400000" flipH="1" flipV="1">
            <a:off x="2893655" y="28594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5400000" flipH="1" flipV="1">
            <a:off x="4341455" y="28721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 flipH="1" flipV="1">
            <a:off x="1534755" y="28594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 flipH="1" flipV="1">
            <a:off x="5789255" y="28467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1765300" y="4977607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596900" y="4965701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Informal/self-organised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56" name="Gerade Verbindung 55"/>
          <p:cNvCxnSpPr/>
          <p:nvPr/>
        </p:nvCxnSpPr>
        <p:spPr>
          <a:xfrm flipV="1">
            <a:off x="1765300" y="7112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20129" y="723900"/>
            <a:ext cx="2095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High-professional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organized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58" name="Gerade Verbindung 57"/>
          <p:cNvCxnSpPr/>
          <p:nvPr/>
        </p:nvCxnSpPr>
        <p:spPr>
          <a:xfrm flipV="1">
            <a:off x="1765300" y="20828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990600" y="35179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Well-organized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596900" y="2095500"/>
            <a:ext cx="1790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Professional </a:t>
            </a:r>
            <a:r>
              <a:rPr lang="de-DE" sz="1000" b="1" dirty="0" err="1" smtClean="0">
                <a:solidFill>
                  <a:srgbClr val="31859C"/>
                </a:solidFill>
              </a:rPr>
              <a:t>organized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>
          <a:xfrm flipV="1">
            <a:off x="1765300" y="35306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46300" y="35306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2159000" y="20828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146300" y="7112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iebeneck 69"/>
          <p:cNvSpPr/>
          <p:nvPr/>
        </p:nvSpPr>
        <p:spPr>
          <a:xfrm>
            <a:off x="3358800" y="762000"/>
            <a:ext cx="756000" cy="720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MÜ(fa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1" name="Siebeneck 70"/>
          <p:cNvSpPr/>
          <p:nvPr/>
        </p:nvSpPr>
        <p:spPr>
          <a:xfrm>
            <a:off x="5873400" y="1225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BO(U).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2" name="Siebeneck 71"/>
          <p:cNvSpPr/>
          <p:nvPr/>
        </p:nvSpPr>
        <p:spPr>
          <a:xfrm>
            <a:off x="4654200" y="33588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LR (UAS).AN</a:t>
            </a:r>
            <a:endParaRPr lang="de-DE" sz="900" dirty="0"/>
          </a:p>
        </p:txBody>
      </p:sp>
      <p:sp>
        <p:nvSpPr>
          <p:cNvPr id="73" name="Siebeneck 72"/>
          <p:cNvSpPr/>
          <p:nvPr/>
        </p:nvSpPr>
        <p:spPr>
          <a:xfrm>
            <a:off x="6184900" y="4191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HE(U).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4" name="Siebeneck 73"/>
          <p:cNvSpPr/>
          <p:nvPr/>
        </p:nvSpPr>
        <p:spPr>
          <a:xfrm>
            <a:off x="6483000" y="21396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VÄ(U).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5" name="Siebeneck 74"/>
          <p:cNvSpPr/>
          <p:nvPr/>
        </p:nvSpPr>
        <p:spPr>
          <a:xfrm>
            <a:off x="5867400" y="1911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BA(U).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6" name="Siebeneck 75"/>
          <p:cNvSpPr/>
          <p:nvPr/>
        </p:nvSpPr>
        <p:spPr>
          <a:xfrm>
            <a:off x="7467600" y="463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CH.AN</a:t>
            </a:r>
            <a:endParaRPr lang="de-DE" sz="900" dirty="0"/>
          </a:p>
        </p:txBody>
      </p:sp>
      <p:sp>
        <p:nvSpPr>
          <p:cNvPr id="78" name="Siebeneck 77"/>
          <p:cNvSpPr/>
          <p:nvPr/>
        </p:nvSpPr>
        <p:spPr>
          <a:xfrm>
            <a:off x="6400800" y="1530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9" name="Siebeneck 78"/>
          <p:cNvSpPr/>
          <p:nvPr/>
        </p:nvSpPr>
        <p:spPr>
          <a:xfrm>
            <a:off x="3352800" y="1600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OV(fa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80" name="Siebeneck 79"/>
          <p:cNvSpPr/>
          <p:nvPr/>
        </p:nvSpPr>
        <p:spPr>
          <a:xfrm>
            <a:off x="4648200" y="2006601"/>
            <a:ext cx="825500" cy="812799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OV(UAS1).AN</a:t>
            </a:r>
            <a:endParaRPr lang="de-DE" sz="900" dirty="0"/>
          </a:p>
        </p:txBody>
      </p:sp>
      <p:sp>
        <p:nvSpPr>
          <p:cNvPr id="81" name="Siebeneck 80"/>
          <p:cNvSpPr/>
          <p:nvPr/>
        </p:nvSpPr>
        <p:spPr>
          <a:xfrm>
            <a:off x="4923000" y="2560800"/>
            <a:ext cx="792000" cy="792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OV(UAS2).AN</a:t>
            </a:r>
            <a:endParaRPr lang="de-DE" sz="900" dirty="0"/>
          </a:p>
        </p:txBody>
      </p:sp>
      <p:sp>
        <p:nvSpPr>
          <p:cNvPr id="82" name="Textfeld 81"/>
          <p:cNvSpPr txBox="1"/>
          <p:nvPr/>
        </p:nvSpPr>
        <p:spPr>
          <a:xfrm>
            <a:off x="1658778" y="381000"/>
            <a:ext cx="198120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ORGANIZATION DEGREE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162800" y="4572000"/>
            <a:ext cx="198120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ALUMNI NETWORK AFFILIATION 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715000" y="63246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Diagram 1: </a:t>
            </a:r>
            <a:r>
              <a:rPr lang="de-DE" sz="1000" b="1" dirty="0" err="1" smtClean="0">
                <a:solidFill>
                  <a:srgbClr val="31859C"/>
                </a:solidFill>
              </a:rPr>
              <a:t>Alumni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network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organization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degree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endParaRPr lang="de-DE" sz="10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erade Verbindung 64"/>
          <p:cNvCxnSpPr/>
          <p:nvPr/>
        </p:nvCxnSpPr>
        <p:spPr>
          <a:xfrm>
            <a:off x="2146300" y="3048000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16200000" flipV="1">
            <a:off x="-235744" y="2750345"/>
            <a:ext cx="4750595" cy="1190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46300" y="5130801"/>
            <a:ext cx="6019800" cy="1588"/>
          </a:xfrm>
          <a:prstGeom prst="straightConnector1">
            <a:avLst/>
          </a:prstGeom>
          <a:ln>
            <a:solidFill>
              <a:srgbClr val="31859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19950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16200000">
            <a:off x="4207589" y="5773920"/>
            <a:ext cx="18542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Overall </a:t>
            </a:r>
            <a:r>
              <a:rPr lang="de-DE" sz="1000" b="1" dirty="0" err="1" smtClean="0">
                <a:solidFill>
                  <a:srgbClr val="31859C"/>
                </a:solidFill>
              </a:rPr>
              <a:t>Comm</a:t>
            </a:r>
            <a:r>
              <a:rPr lang="de-DE" sz="1000" b="1" dirty="0" smtClean="0">
                <a:solidFill>
                  <a:srgbClr val="31859C"/>
                </a:solidFill>
              </a:rPr>
              <a:t>.  </a:t>
            </a:r>
            <a:r>
              <a:rPr lang="de-DE" sz="1000" b="1" dirty="0" err="1" smtClean="0">
                <a:solidFill>
                  <a:srgbClr val="31859C"/>
                </a:solidFill>
              </a:rPr>
              <a:t>Activities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3527558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5400000">
            <a:off x="48906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 rot="16200000">
            <a:off x="6081697" y="5527649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Broad </a:t>
            </a:r>
            <a:r>
              <a:rPr lang="de-DE" sz="1000" b="1" dirty="0" err="1" smtClean="0">
                <a:solidFill>
                  <a:srgbClr val="31859C"/>
                </a:solidFill>
              </a:rPr>
              <a:t>Scope</a:t>
            </a:r>
            <a:r>
              <a:rPr lang="de-DE" sz="1000" b="1" dirty="0" smtClean="0">
                <a:solidFill>
                  <a:srgbClr val="31859C"/>
                </a:solidFill>
              </a:rPr>
              <a:t> of </a:t>
            </a:r>
            <a:r>
              <a:rPr lang="de-DE" sz="1000" b="1" dirty="0" err="1" smtClean="0">
                <a:solidFill>
                  <a:srgbClr val="31859C"/>
                </a:solidFill>
              </a:rPr>
              <a:t>Activities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rot="5400000">
            <a:off x="63384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5400000">
            <a:off x="77862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7331460" y="5655059"/>
            <a:ext cx="18287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 smtClean="0">
                <a:solidFill>
                  <a:srgbClr val="31859C"/>
                </a:solidFill>
              </a:rPr>
              <a:t>(</a:t>
            </a:r>
            <a:r>
              <a:rPr lang="de-DE" sz="1050" b="1" dirty="0" err="1" smtClean="0">
                <a:solidFill>
                  <a:srgbClr val="31859C"/>
                </a:solidFill>
              </a:rPr>
              <a:t>Re)Attraction</a:t>
            </a:r>
            <a:r>
              <a:rPr lang="de-DE" sz="1050" b="1" dirty="0" smtClean="0">
                <a:solidFill>
                  <a:srgbClr val="31859C"/>
                </a:solidFill>
              </a:rPr>
              <a:t> and Binding </a:t>
            </a:r>
            <a:r>
              <a:rPr lang="de-DE" sz="1050" b="1" dirty="0" err="1" smtClean="0">
                <a:solidFill>
                  <a:srgbClr val="31859C"/>
                </a:solidFill>
              </a:rPr>
              <a:t>Activities/Relationship</a:t>
            </a:r>
            <a:r>
              <a:rPr lang="de-DE" sz="1050" b="1" dirty="0" smtClean="0">
                <a:solidFill>
                  <a:srgbClr val="31859C"/>
                </a:solidFill>
              </a:rPr>
              <a:t> Marketing</a:t>
            </a:r>
            <a:endParaRPr lang="de-DE" sz="1050" b="1" dirty="0">
              <a:solidFill>
                <a:srgbClr val="31859C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rot="5400000" flipH="1" flipV="1">
            <a:off x="2893655" y="30118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5400000" flipH="1" flipV="1">
            <a:off x="4341455" y="30245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 flipH="1" flipV="1">
            <a:off x="1534755" y="30118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 flipH="1" flipV="1">
            <a:off x="5789255" y="29991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1765300" y="5130007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1765300" y="8636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1104900" y="838200"/>
            <a:ext cx="118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Umbrella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58" name="Gerade Verbindung 57"/>
          <p:cNvCxnSpPr/>
          <p:nvPr/>
        </p:nvCxnSpPr>
        <p:spPr>
          <a:xfrm flipV="1">
            <a:off x="1752600" y="1905000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1143000" y="41733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Faculty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8467" y="3048000"/>
            <a:ext cx="2457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University of </a:t>
            </a:r>
            <a:r>
              <a:rPr lang="de-DE" sz="1000" b="1" dirty="0" err="1" smtClean="0">
                <a:solidFill>
                  <a:srgbClr val="31859C"/>
                </a:solidFill>
              </a:rPr>
              <a:t>Applied</a:t>
            </a:r>
            <a:r>
              <a:rPr lang="de-DE" sz="1000" b="1" dirty="0" smtClean="0">
                <a:solidFill>
                  <a:srgbClr val="31859C"/>
                </a:solidFill>
              </a:rPr>
              <a:t> Science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>
          <a:xfrm flipV="1">
            <a:off x="1752600" y="4191000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46300" y="4189412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2146300" y="1905000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146300" y="8636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iebeneck 69"/>
          <p:cNvSpPr/>
          <p:nvPr/>
        </p:nvSpPr>
        <p:spPr>
          <a:xfrm>
            <a:off x="6737000" y="3975100"/>
            <a:ext cx="756000" cy="720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MÜ(fa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1" name="Siebeneck 70"/>
          <p:cNvSpPr/>
          <p:nvPr/>
        </p:nvSpPr>
        <p:spPr>
          <a:xfrm>
            <a:off x="5867400" y="1143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BO(U).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3" name="Siebeneck 72"/>
          <p:cNvSpPr/>
          <p:nvPr/>
        </p:nvSpPr>
        <p:spPr>
          <a:xfrm>
            <a:off x="1981200" y="1752600"/>
            <a:ext cx="762000" cy="6858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HE(U).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4" name="Siebeneck 73"/>
          <p:cNvSpPr/>
          <p:nvPr/>
        </p:nvSpPr>
        <p:spPr>
          <a:xfrm>
            <a:off x="5638800" y="16824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VÄ(U).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5" name="Siebeneck 74"/>
          <p:cNvSpPr/>
          <p:nvPr/>
        </p:nvSpPr>
        <p:spPr>
          <a:xfrm>
            <a:off x="4654200" y="1530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BA(U).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6" name="Siebeneck 75"/>
          <p:cNvSpPr/>
          <p:nvPr/>
        </p:nvSpPr>
        <p:spPr>
          <a:xfrm>
            <a:off x="6934200" y="457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CH.AN</a:t>
            </a:r>
            <a:endParaRPr lang="de-DE" sz="900" dirty="0"/>
          </a:p>
        </p:txBody>
      </p:sp>
      <p:sp>
        <p:nvSpPr>
          <p:cNvPr id="78" name="Siebeneck 77"/>
          <p:cNvSpPr/>
          <p:nvPr/>
        </p:nvSpPr>
        <p:spPr>
          <a:xfrm>
            <a:off x="6254400" y="14478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9" name="Siebeneck 78"/>
          <p:cNvSpPr/>
          <p:nvPr/>
        </p:nvSpPr>
        <p:spPr>
          <a:xfrm>
            <a:off x="6248400" y="36636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OV(fa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80" name="Siebeneck 79"/>
          <p:cNvSpPr/>
          <p:nvPr/>
        </p:nvSpPr>
        <p:spPr>
          <a:xfrm>
            <a:off x="5880100" y="2590800"/>
            <a:ext cx="825500" cy="812799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OV(UAS1).AN</a:t>
            </a:r>
            <a:endParaRPr lang="de-DE" sz="900" dirty="0"/>
          </a:p>
        </p:txBody>
      </p:sp>
      <p:sp>
        <p:nvSpPr>
          <p:cNvPr id="81" name="Siebeneck 80"/>
          <p:cNvSpPr/>
          <p:nvPr/>
        </p:nvSpPr>
        <p:spPr>
          <a:xfrm>
            <a:off x="5181600" y="2941800"/>
            <a:ext cx="792000" cy="792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OV(UAS2).AN</a:t>
            </a:r>
            <a:endParaRPr lang="de-DE" sz="900" dirty="0"/>
          </a:p>
        </p:txBody>
      </p:sp>
      <p:sp>
        <p:nvSpPr>
          <p:cNvPr id="83" name="Textfeld 82"/>
          <p:cNvSpPr txBox="1"/>
          <p:nvPr/>
        </p:nvSpPr>
        <p:spPr>
          <a:xfrm>
            <a:off x="5181600" y="4935379"/>
            <a:ext cx="37338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ALUMNI NETWORK RETENTION&amp;(RE)ATTRACTION ACTIVITIES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3081522" y="5452188"/>
            <a:ext cx="139700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Formal </a:t>
            </a:r>
            <a:r>
              <a:rPr lang="de-DE" sz="1000" b="1" dirty="0" err="1" smtClean="0">
                <a:solidFill>
                  <a:srgbClr val="31859C"/>
                </a:solidFill>
              </a:rPr>
              <a:t>Contact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 rot="16200000">
            <a:off x="1635155" y="5527643"/>
            <a:ext cx="13970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Informal </a:t>
            </a:r>
            <a:r>
              <a:rPr lang="de-DE" sz="1000" b="1" dirty="0" err="1" smtClean="0">
                <a:solidFill>
                  <a:srgbClr val="31859C"/>
                </a:solidFill>
              </a:rPr>
              <a:t>Contact/Personel</a:t>
            </a:r>
            <a:r>
              <a:rPr lang="de-DE" sz="1000" b="1" dirty="0" smtClean="0">
                <a:solidFill>
                  <a:srgbClr val="31859C"/>
                </a:solidFill>
              </a:rPr>
              <a:t> Relations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28600" y="64770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Diagram 2: </a:t>
            </a:r>
            <a:r>
              <a:rPr lang="de-DE" sz="1000" b="1" dirty="0" err="1" smtClean="0">
                <a:solidFill>
                  <a:srgbClr val="31859C"/>
                </a:solidFill>
              </a:rPr>
              <a:t>Alumni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network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retention&amp;(re)attraction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activities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78927" y="5121645"/>
            <a:ext cx="1325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Field</a:t>
            </a:r>
            <a:r>
              <a:rPr lang="de-DE" sz="1000" b="1" dirty="0" smtClean="0">
                <a:solidFill>
                  <a:srgbClr val="31859C"/>
                </a:solidFill>
              </a:rPr>
              <a:t> of </a:t>
            </a:r>
            <a:r>
              <a:rPr lang="de-DE" sz="1000" b="1" dirty="0" err="1" smtClean="0">
                <a:solidFill>
                  <a:srgbClr val="31859C"/>
                </a:solidFill>
              </a:rPr>
              <a:t>study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1752600" y="3048000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1066800" y="18873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University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72" name="Siebeneck 71"/>
          <p:cNvSpPr/>
          <p:nvPr/>
        </p:nvSpPr>
        <p:spPr>
          <a:xfrm>
            <a:off x="4572000" y="2667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LR (UAS).AN</a:t>
            </a:r>
            <a:endParaRPr lang="de-DE" sz="900" dirty="0"/>
          </a:p>
        </p:txBody>
      </p:sp>
      <p:sp>
        <p:nvSpPr>
          <p:cNvPr id="46" name="Textfeld 45"/>
          <p:cNvSpPr txBox="1"/>
          <p:nvPr/>
        </p:nvSpPr>
        <p:spPr>
          <a:xfrm>
            <a:off x="2286000" y="287179"/>
            <a:ext cx="1981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ALUMNI NETWORK AFFILIATION </a:t>
            </a:r>
            <a:endParaRPr lang="de-DE" sz="10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802458" y="723900"/>
            <a:ext cx="5158681" cy="874889"/>
          </a:xfrm>
        </p:spPr>
        <p:txBody>
          <a:bodyPr anchor="ctr"/>
          <a:lstStyle/>
          <a:p>
            <a:pPr algn="ctr"/>
            <a:r>
              <a:rPr lang="en-US" b="0" dirty="0" smtClean="0"/>
              <a:t>Interim Results</a:t>
            </a:r>
            <a:endParaRPr lang="en-US" b="0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7988" y="2116663"/>
            <a:ext cx="8447712" cy="3750730"/>
          </a:xfrm>
        </p:spPr>
        <p:txBody>
          <a:bodyPr/>
          <a:lstStyle/>
          <a:p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Alumni</a:t>
            </a:r>
            <a:r>
              <a:rPr lang="de-DE" sz="2000" dirty="0" smtClean="0"/>
              <a:t> Networks </a:t>
            </a:r>
            <a:r>
              <a:rPr lang="de-DE" sz="2000" dirty="0" err="1" smtClean="0"/>
              <a:t>cooperate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region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Few</a:t>
            </a:r>
            <a:r>
              <a:rPr lang="de-DE" sz="2000" dirty="0" smtClean="0"/>
              <a:t> </a:t>
            </a:r>
            <a:r>
              <a:rPr lang="de-DE" sz="2000" dirty="0" err="1" smtClean="0"/>
              <a:t>retention</a:t>
            </a:r>
            <a:r>
              <a:rPr lang="de-DE" sz="2000" dirty="0" smtClean="0"/>
              <a:t> and (</a:t>
            </a:r>
            <a:r>
              <a:rPr lang="de-DE" sz="2000" dirty="0" err="1" smtClean="0"/>
              <a:t>re)attraction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activities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smtClean="0"/>
              <a:t>Main </a:t>
            </a:r>
            <a:r>
              <a:rPr lang="de-DE" sz="2000" dirty="0" err="1" smtClean="0"/>
              <a:t>alumni</a:t>
            </a:r>
            <a:r>
              <a:rPr lang="de-DE" sz="2000" dirty="0" smtClean="0"/>
              <a:t> </a:t>
            </a:r>
            <a:r>
              <a:rPr lang="de-DE" sz="2000" dirty="0" err="1" smtClean="0"/>
              <a:t>networks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inform</a:t>
            </a:r>
            <a:r>
              <a:rPr lang="de-DE" sz="2000" dirty="0" smtClean="0"/>
              <a:t> </a:t>
            </a:r>
            <a:r>
              <a:rPr lang="de-DE" sz="2000" dirty="0" err="1" smtClean="0"/>
              <a:t>alumni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university</a:t>
            </a:r>
            <a:r>
              <a:rPr lang="de-DE" sz="2000" dirty="0" smtClean="0"/>
              <a:t>, and </a:t>
            </a:r>
            <a:r>
              <a:rPr lang="de-DE" sz="2000" dirty="0" err="1" smtClean="0"/>
              <a:t>not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region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exchange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university</a:t>
            </a:r>
            <a:r>
              <a:rPr lang="de-DE" sz="2000" dirty="0" smtClean="0"/>
              <a:t> </a:t>
            </a:r>
            <a:r>
              <a:rPr lang="de-DE" sz="2000" dirty="0" err="1" smtClean="0"/>
              <a:t>organizations</a:t>
            </a:r>
            <a:r>
              <a:rPr lang="de-DE" sz="2000" dirty="0" smtClean="0"/>
              <a:t> such as </a:t>
            </a:r>
            <a:r>
              <a:rPr lang="de-DE" sz="2000" dirty="0" err="1" smtClean="0"/>
              <a:t>career</a:t>
            </a:r>
            <a:r>
              <a:rPr lang="de-DE" sz="2000" dirty="0" smtClean="0"/>
              <a:t> </a:t>
            </a:r>
            <a:r>
              <a:rPr lang="de-DE" sz="2000" dirty="0" err="1" smtClean="0"/>
              <a:t>centers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Improvements</a:t>
            </a:r>
            <a:r>
              <a:rPr lang="de-DE" sz="2000" dirty="0" smtClean="0"/>
              <a:t>: Management </a:t>
            </a:r>
            <a:r>
              <a:rPr lang="de-DE" sz="2000" dirty="0" err="1" smtClean="0"/>
              <a:t>structures</a:t>
            </a:r>
            <a:r>
              <a:rPr lang="de-DE" sz="2000" dirty="0" smtClean="0"/>
              <a:t>, </a:t>
            </a:r>
            <a:r>
              <a:rPr lang="de-DE" sz="2000" dirty="0" err="1" smtClean="0"/>
              <a:t>Full-time</a:t>
            </a:r>
            <a:r>
              <a:rPr lang="de-DE" sz="2000" dirty="0" smtClean="0"/>
              <a:t> </a:t>
            </a:r>
            <a:r>
              <a:rPr lang="de-DE" sz="2000" dirty="0" err="1" smtClean="0"/>
              <a:t>equivalence</a:t>
            </a:r>
            <a:r>
              <a:rPr lang="de-DE" sz="2000" dirty="0" smtClean="0"/>
              <a:t>,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Increasing</a:t>
            </a:r>
            <a:r>
              <a:rPr lang="de-DE" sz="2000" dirty="0" smtClean="0"/>
              <a:t> of </a:t>
            </a:r>
            <a:r>
              <a:rPr lang="de-DE" sz="2000" dirty="0" err="1" smtClean="0"/>
              <a:t>visibility</a:t>
            </a:r>
            <a:r>
              <a:rPr lang="de-DE" sz="2000" dirty="0" smtClean="0"/>
              <a:t>, </a:t>
            </a:r>
            <a:r>
              <a:rPr lang="de-DE" sz="2000" dirty="0" err="1" smtClean="0"/>
              <a:t>Exception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profession</a:t>
            </a:r>
            <a:r>
              <a:rPr lang="de-DE" sz="2000" dirty="0" smtClean="0"/>
              <a:t> </a:t>
            </a:r>
          </a:p>
          <a:p>
            <a:pPr indent="12700">
              <a:buNone/>
            </a:pPr>
            <a:r>
              <a:rPr lang="de-DE" sz="2000" dirty="0" smtClean="0"/>
              <a:t>‚</a:t>
            </a:r>
            <a:r>
              <a:rPr lang="de-DE" sz="2000" dirty="0" err="1" smtClean="0"/>
              <a:t>Alumni</a:t>
            </a:r>
            <a:r>
              <a:rPr lang="de-DE" sz="2000" dirty="0" smtClean="0"/>
              <a:t> Manager‘, Evaluation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7" name="Bild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100" y="5163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8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802458" y="723900"/>
            <a:ext cx="5158681" cy="874889"/>
          </a:xfrm>
        </p:spPr>
        <p:txBody>
          <a:bodyPr anchor="ctr"/>
          <a:lstStyle/>
          <a:p>
            <a:pPr algn="ctr"/>
            <a:r>
              <a:rPr lang="en-US" b="0" dirty="0" smtClean="0"/>
              <a:t>Possible future activities</a:t>
            </a:r>
            <a:endParaRPr lang="en-US" b="0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58892" y="2523083"/>
            <a:ext cx="8447712" cy="4749800"/>
          </a:xfrm>
        </p:spPr>
        <p:txBody>
          <a:bodyPr/>
          <a:lstStyle/>
          <a:p>
            <a:r>
              <a:rPr lang="de-DE" sz="2000" dirty="0" smtClean="0"/>
              <a:t>Warm Place Marketing (</a:t>
            </a:r>
            <a:r>
              <a:rPr lang="de-DE" sz="2000" dirty="0" err="1" smtClean="0"/>
              <a:t>binding</a:t>
            </a:r>
            <a:r>
              <a:rPr lang="de-DE" sz="2000" dirty="0" smtClean="0"/>
              <a:t> of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, </a:t>
            </a:r>
            <a:r>
              <a:rPr lang="de-DE" sz="2000" dirty="0" err="1" smtClean="0"/>
              <a:t>attraction</a:t>
            </a:r>
            <a:r>
              <a:rPr lang="de-DE" sz="2000" dirty="0" smtClean="0"/>
              <a:t> of international 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summer</a:t>
            </a:r>
            <a:r>
              <a:rPr lang="de-DE" sz="2000" dirty="0" smtClean="0"/>
              <a:t> </a:t>
            </a:r>
            <a:r>
              <a:rPr lang="de-DE" sz="2000" dirty="0" err="1" smtClean="0"/>
              <a:t>schools</a:t>
            </a:r>
            <a:r>
              <a:rPr lang="de-DE" sz="2000" dirty="0" smtClean="0"/>
              <a:t>)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Attraction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former</a:t>
            </a:r>
            <a:r>
              <a:rPr lang="de-DE" sz="2000" dirty="0" smtClean="0"/>
              <a:t> </a:t>
            </a:r>
            <a:r>
              <a:rPr lang="de-DE" sz="2000" dirty="0" err="1" smtClean="0"/>
              <a:t>home</a:t>
            </a:r>
            <a:r>
              <a:rPr lang="de-DE" sz="2000" dirty="0" smtClean="0"/>
              <a:t> </a:t>
            </a:r>
            <a:r>
              <a:rPr lang="de-DE" sz="2000" dirty="0" err="1" smtClean="0"/>
              <a:t>scientists</a:t>
            </a:r>
            <a:r>
              <a:rPr lang="de-DE" sz="2000" dirty="0" smtClean="0"/>
              <a:t> 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home</a:t>
            </a:r>
            <a:r>
              <a:rPr lang="de-DE" sz="2000" dirty="0" smtClean="0"/>
              <a:t> </a:t>
            </a:r>
            <a:r>
              <a:rPr lang="de-DE" sz="2000" dirty="0" err="1" smtClean="0"/>
              <a:t>coming</a:t>
            </a:r>
            <a:r>
              <a:rPr lang="de-DE" sz="2000" dirty="0" smtClean="0"/>
              <a:t> </a:t>
            </a:r>
            <a:r>
              <a:rPr lang="de-DE" sz="2000" dirty="0" err="1" smtClean="0"/>
              <a:t>events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branding</a:t>
            </a:r>
            <a:r>
              <a:rPr lang="de-DE" sz="2000" dirty="0" smtClean="0"/>
              <a:t> of </a:t>
            </a:r>
            <a:r>
              <a:rPr lang="de-DE" sz="2000" dirty="0" err="1" smtClean="0"/>
              <a:t>region</a:t>
            </a:r>
            <a:r>
              <a:rPr lang="de-DE" sz="2000" dirty="0" smtClean="0"/>
              <a:t>, regional </a:t>
            </a:r>
            <a:r>
              <a:rPr lang="de-DE" sz="2000" dirty="0" err="1" smtClean="0"/>
              <a:t>economy</a:t>
            </a:r>
            <a:r>
              <a:rPr lang="de-DE" sz="2000" dirty="0" smtClean="0"/>
              <a:t>, job </a:t>
            </a:r>
            <a:r>
              <a:rPr lang="de-DE" sz="2000" dirty="0" err="1" smtClean="0"/>
              <a:t>offers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Cooperation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career</a:t>
            </a:r>
            <a:r>
              <a:rPr lang="de-DE" sz="2000" dirty="0" smtClean="0"/>
              <a:t> </a:t>
            </a:r>
            <a:r>
              <a:rPr lang="de-DE" sz="2000" dirty="0" err="1" smtClean="0"/>
              <a:t>centers</a:t>
            </a:r>
            <a:r>
              <a:rPr lang="de-DE" sz="2000" dirty="0" smtClean="0"/>
              <a:t>, </a:t>
            </a:r>
            <a:r>
              <a:rPr lang="de-DE" sz="2000" dirty="0" err="1" smtClean="0"/>
              <a:t>fundrainsing</a:t>
            </a:r>
            <a:r>
              <a:rPr lang="de-DE" sz="2000" dirty="0" smtClean="0"/>
              <a:t>, press etc.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7" name="Bild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8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241300" y="1739900"/>
            <a:ext cx="83693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 algn="ctr"/>
            <a:endParaRPr lang="de-DE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 algn="ctr"/>
            <a:endParaRPr lang="de-DE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 algn="ctr"/>
            <a:r>
              <a:rPr lang="de-DE" dirty="0" smtClean="0">
                <a:solidFill>
                  <a:srgbClr val="187186"/>
                </a:solidFill>
                <a:latin typeface="Calibri"/>
                <a:cs typeface="Calibri"/>
              </a:rPr>
              <a:t>david@iat.eu</a:t>
            </a:r>
          </a:p>
          <a:p>
            <a:pPr algn="ctr"/>
            <a:r>
              <a:rPr lang="de-DE" dirty="0" err="1" smtClean="0">
                <a:solidFill>
                  <a:srgbClr val="187186"/>
                </a:solidFill>
                <a:latin typeface="Calibri"/>
                <a:cs typeface="Calibri"/>
              </a:rPr>
              <a:t>www.iat.eu/brand</a:t>
            </a:r>
            <a:endParaRPr lang="de-DE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201333" y="646455"/>
            <a:ext cx="4741334" cy="874889"/>
          </a:xfrm>
        </p:spPr>
        <p:txBody>
          <a:bodyPr/>
          <a:lstStyle/>
          <a:p>
            <a:pPr algn="ctr"/>
            <a:r>
              <a:rPr lang="en-GB" b="0" dirty="0" smtClean="0"/>
              <a:t>What is ‚BRAND‘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2120899"/>
            <a:ext cx="8543808" cy="3865033"/>
          </a:xfrm>
        </p:spPr>
        <p:txBody>
          <a:bodyPr/>
          <a:lstStyle/>
          <a:p>
            <a:r>
              <a:rPr lang="en-GB" sz="2000" dirty="0" smtClean="0"/>
              <a:t>BRAND stands for </a:t>
            </a:r>
            <a:r>
              <a:rPr lang="en-GB" b="1" dirty="0" smtClean="0"/>
              <a:t>B</a:t>
            </a:r>
            <a:r>
              <a:rPr lang="en-GB" sz="2000" dirty="0" smtClean="0"/>
              <a:t>order </a:t>
            </a:r>
            <a:r>
              <a:rPr lang="en-GB" b="1" dirty="0" smtClean="0"/>
              <a:t>R</a:t>
            </a:r>
            <a:r>
              <a:rPr lang="en-GB" sz="2000" dirty="0" smtClean="0"/>
              <a:t>egions </a:t>
            </a:r>
            <a:r>
              <a:rPr lang="en-GB" b="1" dirty="0" smtClean="0"/>
              <a:t>A</a:t>
            </a:r>
            <a:r>
              <a:rPr lang="en-GB" sz="2000" dirty="0" smtClean="0"/>
              <a:t>lumni </a:t>
            </a:r>
            <a:r>
              <a:rPr lang="en-GB" b="1" dirty="0" smtClean="0"/>
              <a:t>N</a:t>
            </a:r>
            <a:r>
              <a:rPr lang="en-GB" sz="2000" dirty="0" smtClean="0"/>
              <a:t>etwork </a:t>
            </a:r>
            <a:r>
              <a:rPr lang="en-GB" b="1" dirty="0" smtClean="0"/>
              <a:t>D</a:t>
            </a:r>
            <a:r>
              <a:rPr lang="en-GB" sz="2000" dirty="0" smtClean="0"/>
              <a:t>evelopment 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BRAND is a sub-project of INTERREG IV C Mini-Programme ‘Brain Flow’</a:t>
            </a:r>
          </a:p>
          <a:p>
            <a:pPr>
              <a:buNone/>
            </a:pPr>
            <a:r>
              <a:rPr lang="en-GB" sz="2000" dirty="0" smtClean="0"/>
              <a:t>	 funded by the European Regional Development Fund (ERDF)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BRAND has a duration of two years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BRAND consists of five border regions to compare the brain drain phenomenon</a:t>
            </a:r>
          </a:p>
          <a:p>
            <a:r>
              <a:rPr lang="en-GB" sz="2000" dirty="0" smtClean="0"/>
              <a:t> and learn from each other</a:t>
            </a:r>
            <a:endParaRPr lang="en-GB" sz="2000" dirty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26" y="533400"/>
            <a:ext cx="6075774" cy="61341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95700" y="20066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803600" y="20828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3308300" y="39751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85700" y="1265111"/>
            <a:ext cx="2794000" cy="874889"/>
          </a:xfrm>
        </p:spPr>
        <p:txBody>
          <a:bodyPr/>
          <a:lstStyle/>
          <a:p>
            <a:r>
              <a:rPr lang="en-GB" b="0" dirty="0" smtClean="0"/>
              <a:t>Border Regions</a:t>
            </a:r>
            <a:endParaRPr lang="en-GB" b="0" dirty="0"/>
          </a:p>
        </p:txBody>
      </p:sp>
      <p:sp>
        <p:nvSpPr>
          <p:cNvPr id="20" name="Oval 19"/>
          <p:cNvSpPr/>
          <p:nvPr/>
        </p:nvSpPr>
        <p:spPr>
          <a:xfrm>
            <a:off x="2990800" y="37973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/>
          <p:cNvSpPr/>
          <p:nvPr/>
        </p:nvSpPr>
        <p:spPr>
          <a:xfrm>
            <a:off x="3333700" y="47371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 flipH="1">
            <a:off x="3079700" y="1867356"/>
            <a:ext cx="90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err="1" smtClean="0">
                <a:solidFill>
                  <a:schemeClr val="bg1"/>
                </a:solidFill>
                <a:latin typeface="Calibri"/>
                <a:cs typeface="Calibri"/>
              </a:rPr>
              <a:t>Hedmark</a:t>
            </a:r>
            <a:endParaRPr lang="de-DE" sz="1400" i="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 flipH="1">
            <a:off x="3641700" y="2140000"/>
            <a:ext cx="90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err="1" smtClean="0">
                <a:solidFill>
                  <a:schemeClr val="bg1"/>
                </a:solidFill>
                <a:latin typeface="Calibri"/>
                <a:cs typeface="Calibri"/>
              </a:rPr>
              <a:t>Värmland</a:t>
            </a:r>
            <a:endParaRPr lang="de-DE" sz="1400" i="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Textfeld 26"/>
          <p:cNvSpPr txBox="1"/>
          <p:nvPr/>
        </p:nvSpPr>
        <p:spPr>
          <a:xfrm flipH="1">
            <a:off x="2219325" y="3341012"/>
            <a:ext cx="8413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err="1" smtClean="0">
                <a:solidFill>
                  <a:srgbClr val="187186"/>
                </a:solidFill>
                <a:latin typeface="Calibri"/>
                <a:cs typeface="Calibri"/>
              </a:rPr>
              <a:t>Overijssel</a:t>
            </a:r>
            <a:endParaRPr lang="de-DE" sz="140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  <p:sp>
        <p:nvSpPr>
          <p:cNvPr id="28" name="Textfeld 27"/>
          <p:cNvSpPr txBox="1"/>
          <p:nvPr/>
        </p:nvSpPr>
        <p:spPr>
          <a:xfrm flipH="1">
            <a:off x="3308300" y="3689856"/>
            <a:ext cx="469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smtClean="0">
                <a:solidFill>
                  <a:schemeClr val="bg1"/>
                </a:solidFill>
                <a:latin typeface="Calibri"/>
                <a:cs typeface="Calibri"/>
              </a:rPr>
              <a:t>NRW</a:t>
            </a:r>
          </a:p>
        </p:txBody>
      </p:sp>
      <p:sp>
        <p:nvSpPr>
          <p:cNvPr id="29" name="Textfeld 28"/>
          <p:cNvSpPr txBox="1"/>
          <p:nvPr/>
        </p:nvSpPr>
        <p:spPr>
          <a:xfrm flipH="1">
            <a:off x="2990800" y="4413934"/>
            <a:ext cx="743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smtClean="0">
                <a:solidFill>
                  <a:schemeClr val="bg1"/>
                </a:solidFill>
                <a:latin typeface="Calibri"/>
                <a:cs typeface="Calibri"/>
              </a:rPr>
              <a:t>Basel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201333" y="646455"/>
            <a:ext cx="4741334" cy="874889"/>
          </a:xfrm>
        </p:spPr>
        <p:txBody>
          <a:bodyPr/>
          <a:lstStyle/>
          <a:p>
            <a:pPr algn="ctr"/>
            <a:r>
              <a:rPr lang="en-GB" b="0" dirty="0" smtClean="0"/>
              <a:t>Key BRAND question?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2755832"/>
            <a:ext cx="8543808" cy="2123829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Can already existing and established formal </a:t>
            </a:r>
            <a:r>
              <a:rPr lang="en-US" sz="2000" b="1" dirty="0" smtClean="0"/>
              <a:t>regional networks </a:t>
            </a:r>
          </a:p>
          <a:p>
            <a:pPr algn="ctr">
              <a:buNone/>
            </a:pPr>
            <a:r>
              <a:rPr lang="en-US" sz="2000" dirty="0" smtClean="0"/>
              <a:t>such as </a:t>
            </a:r>
            <a:r>
              <a:rPr lang="en-US" sz="2000" b="1" dirty="0" smtClean="0"/>
              <a:t>alumni networks</a:t>
            </a:r>
            <a:r>
              <a:rPr lang="en-US" sz="2000" dirty="0" smtClean="0"/>
              <a:t>, </a:t>
            </a:r>
          </a:p>
          <a:p>
            <a:pPr algn="ctr">
              <a:buNone/>
            </a:pPr>
            <a:r>
              <a:rPr lang="en-US" sz="2000" dirty="0" smtClean="0"/>
              <a:t>which still keep in touch with once </a:t>
            </a:r>
            <a:r>
              <a:rPr lang="en-US" sz="2000" dirty="0" err="1" smtClean="0"/>
              <a:t>outflowed</a:t>
            </a:r>
            <a:r>
              <a:rPr lang="en-US" sz="2000" dirty="0" smtClean="0"/>
              <a:t> alumni, </a:t>
            </a:r>
          </a:p>
          <a:p>
            <a:pPr algn="ctr">
              <a:buNone/>
            </a:pPr>
            <a:r>
              <a:rPr lang="en-US" sz="2000" dirty="0" smtClean="0"/>
              <a:t>be reoriented and used by broadening their scope of activities </a:t>
            </a:r>
          </a:p>
          <a:p>
            <a:pPr algn="ctr">
              <a:buNone/>
            </a:pPr>
            <a:r>
              <a:rPr lang="en-US" sz="2000" dirty="0" smtClean="0"/>
              <a:t>to function as regional </a:t>
            </a:r>
            <a:r>
              <a:rPr lang="en-US" sz="2000" b="1" dirty="0" smtClean="0"/>
              <a:t>promoters,  ties </a:t>
            </a:r>
            <a:r>
              <a:rPr lang="en-US" sz="2000" dirty="0" smtClean="0"/>
              <a:t>and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re)attractors</a:t>
            </a:r>
            <a:r>
              <a:rPr lang="en-US" sz="2000" dirty="0" smtClean="0"/>
              <a:t> of highly skilled humans? </a:t>
            </a:r>
            <a:endParaRPr lang="de-DE" sz="2000" dirty="0" smtClean="0"/>
          </a:p>
          <a:p>
            <a:pPr>
              <a:buNone/>
            </a:pPr>
            <a:endParaRPr lang="en-GB" sz="2000" dirty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53249"/>
              </p:ext>
            </p:extLst>
          </p:nvPr>
        </p:nvGraphicFramePr>
        <p:xfrm>
          <a:off x="4902200" y="876300"/>
          <a:ext cx="42418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kument" r:id="rId4" imgW="4241644" imgH="2882794" progId="Word.Document.12">
                  <p:link updateAutomatic="1"/>
                </p:oleObj>
              </mc:Choice>
              <mc:Fallback>
                <p:oleObj name="Dokument" r:id="rId4" imgW="4241644" imgH="2882794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876300"/>
                        <a:ext cx="42418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229232" y="381000"/>
            <a:ext cx="4741334" cy="874889"/>
          </a:xfrm>
        </p:spPr>
        <p:txBody>
          <a:bodyPr/>
          <a:lstStyle/>
          <a:p>
            <a:r>
              <a:rPr lang="en-GB" b="0" dirty="0" smtClean="0"/>
              <a:t>‚BRAND‘ aim and objectives</a:t>
            </a: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969441"/>
            <a:ext cx="8543808" cy="4903611"/>
          </a:xfrm>
        </p:spPr>
        <p:txBody>
          <a:bodyPr/>
          <a:lstStyle/>
          <a:p>
            <a:pPr>
              <a:buNone/>
            </a:pPr>
            <a:r>
              <a:rPr lang="en-GB" sz="1600" i="1" dirty="0" smtClean="0"/>
              <a:t>‘</a:t>
            </a:r>
            <a:r>
              <a:rPr lang="en-GB" sz="1600" b="1" i="1" dirty="0" smtClean="0"/>
              <a:t>A strong regional and interregional</a:t>
            </a:r>
          </a:p>
          <a:p>
            <a:pPr>
              <a:buNone/>
            </a:pPr>
            <a:r>
              <a:rPr lang="en-GB" sz="1600" b="1" i="1" dirty="0" smtClean="0"/>
              <a:t> alumni network in the border regions’ 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The sub-project has the following objectives: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r>
              <a:rPr lang="en-GB" sz="1600" dirty="0" smtClean="0"/>
              <a:t>To achieve knowledge about migration patterns/(re-)migration </a:t>
            </a:r>
          </a:p>
          <a:p>
            <a:pPr>
              <a:buNone/>
            </a:pPr>
            <a:r>
              <a:rPr lang="en-GB" sz="1600" dirty="0" smtClean="0"/>
              <a:t>	</a:t>
            </a:r>
          </a:p>
          <a:p>
            <a:pPr lvl="0"/>
            <a:r>
              <a:rPr lang="en-GB" sz="1600" dirty="0" smtClean="0"/>
              <a:t>To analyse regional alumni networks</a:t>
            </a:r>
            <a:endParaRPr lang="de-DE" sz="1600" dirty="0" smtClean="0"/>
          </a:p>
          <a:p>
            <a:pPr>
              <a:buNone/>
            </a:pPr>
            <a:endParaRPr lang="en-GB" sz="1600" dirty="0" smtClean="0"/>
          </a:p>
          <a:p>
            <a:pPr lvl="0"/>
            <a:r>
              <a:rPr lang="en-GB" sz="1600" dirty="0" smtClean="0"/>
              <a:t>To exchange experience about alumni network (the mechanisms behind good practice examples)</a:t>
            </a:r>
          </a:p>
          <a:p>
            <a:pPr lvl="0">
              <a:buNone/>
            </a:pPr>
            <a:endParaRPr lang="en-GB" sz="1600" dirty="0" smtClean="0"/>
          </a:p>
          <a:p>
            <a:pPr lvl="0"/>
            <a:r>
              <a:rPr lang="en-GB" sz="1600" dirty="0" smtClean="0"/>
              <a:t>To determine regional pictures, images: ‘warm place marketing’, </a:t>
            </a:r>
          </a:p>
          <a:p>
            <a:pPr lvl="0">
              <a:buNone/>
            </a:pPr>
            <a:endParaRPr lang="en-GB" sz="1600" dirty="0" smtClean="0"/>
          </a:p>
          <a:p>
            <a:r>
              <a:rPr lang="en-GB" sz="1600" dirty="0" smtClean="0"/>
              <a:t>To create a joint action and business plan for interregional alumni network interlinks and activities</a:t>
            </a:r>
          </a:p>
          <a:p>
            <a:pPr>
              <a:buNone/>
            </a:pPr>
            <a:endParaRPr lang="en-GB" sz="1600" dirty="0" smtClean="0"/>
          </a:p>
          <a:p>
            <a:pPr lvl="0"/>
            <a:r>
              <a:rPr lang="en-GB" sz="1600" dirty="0" smtClean="0"/>
              <a:t>To form policy recommendations at the regional, national and EU-level</a:t>
            </a:r>
          </a:p>
          <a:p>
            <a:pPr lvl="0">
              <a:buNone/>
            </a:pPr>
            <a:endParaRPr lang="de-DE" sz="1600" dirty="0" smtClean="0"/>
          </a:p>
          <a:p>
            <a:pPr lvl="0"/>
            <a:endParaRPr lang="en-GB" sz="1600" dirty="0" smtClean="0"/>
          </a:p>
          <a:p>
            <a:pPr lvl="0">
              <a:buNone/>
            </a:pPr>
            <a:endParaRPr lang="en-GB" sz="1600" dirty="0" smtClean="0"/>
          </a:p>
          <a:p>
            <a:pPr lvl="0">
              <a:buNone/>
            </a:pPr>
            <a:endParaRPr lang="en-GB" sz="1600" dirty="0" smtClean="0"/>
          </a:p>
          <a:p>
            <a:pPr lvl="0">
              <a:buNone/>
            </a:pP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207861" y="519540"/>
            <a:ext cx="4741334" cy="874889"/>
          </a:xfrm>
        </p:spPr>
        <p:txBody>
          <a:bodyPr/>
          <a:lstStyle/>
          <a:p>
            <a:r>
              <a:rPr lang="en-GB" b="0" dirty="0" smtClean="0"/>
              <a:t>How to achieve the aims?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46192" y="2360803"/>
            <a:ext cx="6245108" cy="3608211"/>
          </a:xfrm>
        </p:spPr>
        <p:txBody>
          <a:bodyPr/>
          <a:lstStyle/>
          <a:p>
            <a:pPr marL="457200" indent="-457200">
              <a:buNone/>
            </a:pPr>
            <a:r>
              <a:rPr lang="en-GB" sz="2000" dirty="0" smtClean="0"/>
              <a:t>(1)	Migration Patterns</a:t>
            </a:r>
            <a:r>
              <a:rPr lang="de-DE" sz="2000" dirty="0" smtClean="0"/>
              <a:t> </a:t>
            </a:r>
          </a:p>
          <a:p>
            <a:pPr marL="457200" indent="-457200">
              <a:buNone/>
            </a:pPr>
            <a:r>
              <a:rPr lang="de-DE" sz="2000" i="1" dirty="0" smtClean="0"/>
              <a:t>	</a:t>
            </a:r>
            <a:r>
              <a:rPr lang="en-GB" sz="2000" i="1" dirty="0" smtClean="0"/>
              <a:t>May 2011 – September 2011 (5 months)</a:t>
            </a:r>
            <a:r>
              <a:rPr lang="de-DE" sz="2000" i="1" dirty="0" smtClean="0"/>
              <a:t> </a:t>
            </a:r>
          </a:p>
          <a:p>
            <a:pPr marL="457200" indent="-457200">
              <a:buNone/>
            </a:pPr>
            <a:endParaRPr lang="de-DE" sz="2000" i="1" dirty="0" smtClean="0"/>
          </a:p>
          <a:p>
            <a:pPr marL="457200" indent="-457200">
              <a:buNone/>
            </a:pPr>
            <a:endParaRPr lang="de-DE" sz="2000" dirty="0" smtClean="0"/>
          </a:p>
          <a:p>
            <a:pPr marL="457200" indent="-457200">
              <a:buNone/>
            </a:pPr>
            <a:r>
              <a:rPr lang="en-GB" sz="2000" dirty="0" smtClean="0"/>
              <a:t>(2) 	Analysing and Mapping of Alumni Networks </a:t>
            </a:r>
          </a:p>
          <a:p>
            <a:pPr marL="457200" indent="-457200">
              <a:buNone/>
            </a:pPr>
            <a:r>
              <a:rPr lang="en-GB" sz="2000" dirty="0" smtClean="0"/>
              <a:t>	</a:t>
            </a:r>
            <a:r>
              <a:rPr lang="en-GB" sz="2000" i="1" dirty="0" smtClean="0"/>
              <a:t>October 2011 – April 2012 (7 months)</a:t>
            </a:r>
            <a:endParaRPr lang="de-DE" sz="2000" i="1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(3)	Guideline/Joint Action and Business Plan</a:t>
            </a:r>
          </a:p>
          <a:p>
            <a:pPr marL="457200" indent="-457200">
              <a:buNone/>
            </a:pPr>
            <a:r>
              <a:rPr lang="en-GB" sz="2000" dirty="0" smtClean="0"/>
              <a:t>	</a:t>
            </a:r>
            <a:r>
              <a:rPr lang="en-GB" sz="2000" i="1" dirty="0" smtClean="0"/>
              <a:t>May 2012 – April 2013 (12 months)</a:t>
            </a:r>
            <a:endParaRPr lang="de-DE" sz="2000" i="1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	</a:t>
            </a:r>
            <a:r>
              <a:rPr lang="de-DE" sz="2000" dirty="0" smtClean="0"/>
              <a:t> </a:t>
            </a:r>
          </a:p>
          <a:p>
            <a:pPr marL="457200" indent="-457200">
              <a:buNone/>
            </a:pPr>
            <a:endParaRPr lang="de-DE" sz="2000" dirty="0" smtClean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12"/>
          <p:cNvSpPr>
            <a:spLocks noGrp="1"/>
          </p:cNvSpPr>
          <p:nvPr>
            <p:ph type="subTitle" idx="1"/>
          </p:nvPr>
        </p:nvSpPr>
        <p:spPr bwMode="auto">
          <a:xfrm>
            <a:off x="135467" y="1"/>
            <a:ext cx="7382933" cy="1161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/>
              <a:t>Demand of highly skilled workforce in BRAND regions</a:t>
            </a:r>
            <a:endParaRPr lang="en-US" b="0" dirty="0"/>
          </a:p>
        </p:txBody>
      </p:sp>
      <p:sp>
        <p:nvSpPr>
          <p:cNvPr id="9" name="Rechteck 8"/>
          <p:cNvSpPr/>
          <p:nvPr/>
        </p:nvSpPr>
        <p:spPr>
          <a:xfrm>
            <a:off x="6930794" y="2444828"/>
            <a:ext cx="2449830" cy="5614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35467" y="1007533"/>
          <a:ext cx="5477933" cy="192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Dokument" r:id="rId3" imgW="6083300" imgH="2133600" progId="Word.Document.12">
                  <p:link updateAutomatic="1"/>
                </p:oleObj>
              </mc:Choice>
              <mc:Fallback>
                <p:oleObj name="Dokument" r:id="rId3" imgW="6083300" imgH="2133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67" y="1007533"/>
                        <a:ext cx="5477933" cy="192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 10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5700" y="36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35467" y="2531529"/>
            <a:ext cx="8018875" cy="3600000"/>
          </a:xfrm>
        </p:spPr>
        <p:txBody>
          <a:bodyPr wrap="square" anchor="ctr"/>
          <a:lstStyle/>
          <a:p>
            <a:pPr marL="0" indent="0"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sz="20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Hedmark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: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demand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in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health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and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childcare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rural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less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attractive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forest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area</a:t>
            </a: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marL="0" indent="0" algn="l" eaLnBrk="1" hangingPunct="1">
              <a:spcBef>
                <a:spcPct val="0"/>
              </a:spcBef>
            </a:pP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marL="177800" indent="-177800"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Värmland: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high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unemployment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rate,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rural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en-GB" sz="1800" dirty="0" smtClean="0">
                <a:solidFill>
                  <a:srgbClr val="7F7F7F"/>
                </a:solidFill>
                <a:latin typeface="Calibri" charset="0"/>
              </a:rPr>
              <a:t>educational level of young men is below the national average </a:t>
            </a:r>
          </a:p>
          <a:p>
            <a:pPr marL="177800" indent="-177800" algn="l" eaLnBrk="1" hangingPunct="1">
              <a:spcBef>
                <a:spcPct val="0"/>
              </a:spcBef>
            </a:pPr>
            <a:endParaRPr lang="en-GB" sz="2000" dirty="0" smtClean="0">
              <a:solidFill>
                <a:srgbClr val="7F7F7F"/>
              </a:solidFill>
              <a:latin typeface="Calibri" charset="0"/>
            </a:endParaRPr>
          </a:p>
          <a:p>
            <a:pPr marL="93663" indent="-93663" algn="l" eaLnBrk="1" hangingPunct="1">
              <a:spcBef>
                <a:spcPct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GB" sz="1800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Overijssel</a:t>
            </a: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: </a:t>
            </a:r>
            <a:r>
              <a:rPr lang="en-GB" sz="1800" dirty="0" smtClean="0">
                <a:solidFill>
                  <a:srgbClr val="7F7F7F"/>
                </a:solidFill>
                <a:latin typeface="Calibri" charset="0"/>
              </a:rPr>
              <a:t>less attractive to career starters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some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part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are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very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rural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SME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driven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economy</a:t>
            </a: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marL="93663" indent="-93663" algn="l" eaLnBrk="1" hangingPunct="1">
              <a:spcBef>
                <a:spcPct val="0"/>
              </a:spcBef>
            </a:pP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Basel: 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positive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net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migration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but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often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xenophobia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own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education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level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decreases</a:t>
            </a: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NRW: </a:t>
            </a:r>
          </a:p>
          <a:p>
            <a:pPr marL="457200" indent="-457200" algn="l" eaLnBrk="1" hangingPunct="1">
              <a:spcBef>
                <a:spcPct val="0"/>
              </a:spcBef>
              <a:buAutoNum type="arabicPeriod"/>
            </a:pP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Münsterland: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rural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and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only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the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city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Münster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is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attractive</a:t>
            </a: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  <a:p>
            <a:pPr marL="457200" indent="-457200" algn="l" eaLnBrk="1" hangingPunct="1">
              <a:spcBef>
                <a:spcPct val="0"/>
              </a:spcBef>
              <a:buAutoNum type="arabicPeriod"/>
            </a:pP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Bochum: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old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industrial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image</a:t>
            </a:r>
          </a:p>
          <a:p>
            <a:pPr marL="457200" indent="-457200" algn="l" eaLnBrk="1" hangingPunct="1">
              <a:spcBef>
                <a:spcPct val="0"/>
              </a:spcBef>
              <a:buAutoNum type="arabicPeriod"/>
            </a:pP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Lower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Rhine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: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communication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mismatch</a:t>
            </a:r>
            <a:r>
              <a:rPr lang="de-DE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sz="1800" dirty="0" err="1" smtClean="0">
                <a:solidFill>
                  <a:srgbClr val="7F7F7F"/>
                </a:solidFill>
                <a:latin typeface="Calibri" charset="0"/>
              </a:rPr>
              <a:t>economy/university</a:t>
            </a:r>
            <a:endParaRPr lang="de-DE" sz="1800" dirty="0" smtClean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12"/>
          <p:cNvSpPr>
            <a:spLocks noGrp="1"/>
          </p:cNvSpPr>
          <p:nvPr>
            <p:ph type="subTitle" idx="1"/>
          </p:nvPr>
        </p:nvSpPr>
        <p:spPr bwMode="auto">
          <a:xfrm>
            <a:off x="1964736" y="762000"/>
            <a:ext cx="5195743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0"/>
              </a:spcAft>
            </a:pPr>
            <a:r>
              <a:rPr lang="en-US" b="0" dirty="0" smtClean="0">
                <a:latin typeface="Calibri" charset="0"/>
                <a:cs typeface="Calibri" charset="0"/>
              </a:rPr>
              <a:t>Importance of highly skilled workers for regions</a:t>
            </a:r>
          </a:p>
        </p:txBody>
      </p:sp>
      <p:pic>
        <p:nvPicPr>
          <p:cNvPr id="4" name="Bild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454512" y="2005189"/>
            <a:ext cx="6245108" cy="3608211"/>
          </a:xfrm>
        </p:spPr>
        <p:txBody>
          <a:bodyPr/>
          <a:lstStyle/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	</a:t>
            </a:r>
            <a:r>
              <a:rPr lang="de-DE" sz="2000" dirty="0" smtClean="0"/>
              <a:t> </a:t>
            </a:r>
          </a:p>
          <a:p>
            <a:pPr marL="457200" indent="-457200">
              <a:buNone/>
            </a:pPr>
            <a:endParaRPr lang="de-DE" sz="2000" dirty="0" smtClean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48502" y="2013400"/>
            <a:ext cx="7987316" cy="3600000"/>
          </a:xfrm>
        </p:spPr>
        <p:txBody>
          <a:bodyPr wrap="square" anchor="ctr"/>
          <a:lstStyle/>
          <a:p>
            <a:pPr marL="184150" indent="-184150"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b="1" dirty="0" err="1" smtClean="0">
                <a:solidFill>
                  <a:srgbClr val="7F7F7F"/>
                </a:solidFill>
                <a:latin typeface="Calibri" charset="0"/>
              </a:rPr>
              <a:t>Knowledge</a:t>
            </a:r>
            <a:r>
              <a:rPr lang="de-DE" b="1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is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the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driving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force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for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innovation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and regional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development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(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Trippl/Maier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2007,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Growe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2009,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Heßler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2008)</a:t>
            </a:r>
          </a:p>
          <a:p>
            <a:pPr marL="0" indent="0" algn="l" eaLnBrk="1" hangingPunct="1">
              <a:spcBef>
                <a:spcPct val="0"/>
              </a:spcBef>
              <a:buFont typeface="Arial"/>
              <a:buChar char="•"/>
            </a:pPr>
            <a:endParaRPr lang="de-DE" dirty="0" smtClean="0">
              <a:solidFill>
                <a:srgbClr val="7F7F7F"/>
              </a:solidFill>
              <a:latin typeface="Calibri" charset="0"/>
            </a:endParaRPr>
          </a:p>
          <a:p>
            <a:pPr marL="0" indent="0"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Knowledge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is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anchored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in </a:t>
            </a:r>
            <a:r>
              <a:rPr lang="de-DE" b="1" dirty="0" smtClean="0">
                <a:solidFill>
                  <a:srgbClr val="7F7F7F"/>
                </a:solidFill>
                <a:latin typeface="Calibri" charset="0"/>
              </a:rPr>
              <a:t>human </a:t>
            </a:r>
            <a:r>
              <a:rPr lang="de-DE" b="1" dirty="0" err="1" smtClean="0">
                <a:solidFill>
                  <a:srgbClr val="7F7F7F"/>
                </a:solidFill>
                <a:latin typeface="Calibri" charset="0"/>
              </a:rPr>
              <a:t>capital</a:t>
            </a:r>
            <a:endParaRPr lang="de-DE" b="1" dirty="0" smtClean="0">
              <a:solidFill>
                <a:srgbClr val="7F7F7F"/>
              </a:solidFill>
              <a:latin typeface="Calibri" charset="0"/>
            </a:endParaRPr>
          </a:p>
          <a:p>
            <a:pPr marL="0" indent="0" algn="l" eaLnBrk="1" hangingPunct="1">
              <a:spcBef>
                <a:spcPct val="0"/>
              </a:spcBef>
            </a:pPr>
            <a:endParaRPr lang="de-DE" dirty="0" smtClean="0">
              <a:solidFill>
                <a:srgbClr val="7F7F7F"/>
              </a:solidFill>
              <a:latin typeface="Calibri" charset="0"/>
            </a:endParaRPr>
          </a:p>
          <a:p>
            <a:pPr marL="184150" indent="-184150"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Not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only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the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quantity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, also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the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quality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of human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capital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count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(Champion 2011)</a:t>
            </a:r>
          </a:p>
          <a:p>
            <a:pPr marL="0" indent="0" algn="l" eaLnBrk="1" hangingPunct="1">
              <a:spcBef>
                <a:spcPct val="0"/>
              </a:spcBef>
            </a:pPr>
            <a:endParaRPr lang="de-DE" dirty="0" smtClean="0">
              <a:solidFill>
                <a:srgbClr val="7F7F7F"/>
              </a:solidFill>
              <a:latin typeface="Calibri" charset="0"/>
            </a:endParaRPr>
          </a:p>
          <a:p>
            <a:pPr marL="0" indent="0" algn="l" eaLnBrk="1" hangingPunct="1">
              <a:spcBef>
                <a:spcPct val="0"/>
              </a:spcBef>
              <a:buFont typeface="Arial"/>
              <a:buChar char="•"/>
            </a:pP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7F7F7F"/>
                </a:solidFill>
                <a:latin typeface="Calibri" charset="0"/>
              </a:rPr>
              <a:t>Concentration</a:t>
            </a:r>
            <a:r>
              <a:rPr lang="de-DE" dirty="0" smtClean="0">
                <a:solidFill>
                  <a:srgbClr val="7F7F7F"/>
                </a:solidFill>
                <a:latin typeface="Calibri" charset="0"/>
              </a:rPr>
              <a:t> on </a:t>
            </a:r>
            <a:r>
              <a:rPr lang="de-DE" b="1" dirty="0" err="1" smtClean="0">
                <a:solidFill>
                  <a:srgbClr val="7F7F7F"/>
                </a:solidFill>
                <a:latin typeface="Calibri" charset="0"/>
              </a:rPr>
              <a:t>highly</a:t>
            </a:r>
            <a:r>
              <a:rPr lang="de-DE" b="1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Calibri" charset="0"/>
              </a:rPr>
              <a:t>skilled</a:t>
            </a:r>
            <a:r>
              <a:rPr lang="de-DE" b="1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Calibri" charset="0"/>
              </a:rPr>
              <a:t>workers</a:t>
            </a:r>
            <a:endParaRPr lang="de-DE" b="1" dirty="0" smtClean="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Untertitel 12"/>
          <p:cNvSpPr>
            <a:spLocks noGrp="1"/>
          </p:cNvSpPr>
          <p:nvPr>
            <p:ph type="subTitle" idx="1"/>
          </p:nvPr>
        </p:nvSpPr>
        <p:spPr bwMode="auto">
          <a:xfrm>
            <a:off x="1976265" y="762000"/>
            <a:ext cx="5195743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0"/>
              </a:spcAft>
            </a:pPr>
            <a:r>
              <a:rPr lang="en-US" b="0" dirty="0" smtClean="0">
                <a:latin typeface="Calibri" charset="0"/>
                <a:cs typeface="Calibri" charset="0"/>
              </a:rPr>
              <a:t>Highly skilled as knowledge carrier</a:t>
            </a: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951663108"/>
              </p:ext>
            </p:extLst>
          </p:nvPr>
        </p:nvGraphicFramePr>
        <p:xfrm>
          <a:off x="1108363" y="2243667"/>
          <a:ext cx="7308273" cy="283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7992" y="5257800"/>
            <a:ext cx="37253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Gatekeepers</a:t>
            </a:r>
            <a:r>
              <a:rPr lang="de-DE" sz="16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of </a:t>
            </a:r>
            <a:r>
              <a:rPr lang="de-DE" sz="160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Knowledge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(</a:t>
            </a:r>
            <a:r>
              <a:rPr lang="de-DE" sz="1600" dirty="0" smtClean="0">
                <a:solidFill>
                  <a:srgbClr val="595959"/>
                </a:solidFill>
                <a:latin typeface="Calibri"/>
                <a:cs typeface="Calibri"/>
              </a:rPr>
              <a:t>Morris 2008)</a:t>
            </a:r>
            <a:endParaRPr lang="de-DE" sz="1600" i="0" dirty="0" smtClean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T_Praesentation_eng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lgesei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olgesei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Folgeseite_0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IAT_Praesentation_engl</Template>
  <TotalTime>0</TotalTime>
  <Words>897</Words>
  <Application>Microsoft Office PowerPoint</Application>
  <PresentationFormat>Bildschirmpräsentation (4:3)</PresentationFormat>
  <Paragraphs>251</Paragraphs>
  <Slides>18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Verknüpfungen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IAT_Praesentation_engl</vt:lpstr>
      <vt:lpstr>Folgeseite_01</vt:lpstr>
      <vt:lpstr>Folgeseite_02</vt:lpstr>
      <vt:lpstr>Folgeseite_03</vt:lpstr>
      <vt:lpstr>???</vt:lpstr>
      <vt:lpstr>???</vt:lpstr>
      <vt:lpstr>14.05.2012 Alexandra David &amp; Dr. Frans Coenen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07.06.2011</dc:title>
  <dc:creator>Saskia Dankwart</dc:creator>
  <cp:lastModifiedBy>Christiane Schütter</cp:lastModifiedBy>
  <cp:revision>39</cp:revision>
  <dcterms:created xsi:type="dcterms:W3CDTF">2012-05-14T13:44:06Z</dcterms:created>
  <dcterms:modified xsi:type="dcterms:W3CDTF">2012-05-30T06:54:27Z</dcterms:modified>
</cp:coreProperties>
</file>