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88" r:id="rId4"/>
  </p:sldMasterIdLst>
  <p:notesMasterIdLst>
    <p:notesMasterId r:id="rId30"/>
  </p:notesMasterIdLst>
  <p:handoutMasterIdLst>
    <p:handoutMasterId r:id="rId31"/>
  </p:handoutMasterIdLst>
  <p:sldIdLst>
    <p:sldId id="256" r:id="rId5"/>
    <p:sldId id="311" r:id="rId6"/>
    <p:sldId id="315" r:id="rId7"/>
    <p:sldId id="337" r:id="rId8"/>
    <p:sldId id="312" r:id="rId9"/>
    <p:sldId id="313" r:id="rId10"/>
    <p:sldId id="338" r:id="rId11"/>
    <p:sldId id="321" r:id="rId12"/>
    <p:sldId id="318" r:id="rId13"/>
    <p:sldId id="323" r:id="rId14"/>
    <p:sldId id="325" r:id="rId15"/>
    <p:sldId id="333" r:id="rId16"/>
    <p:sldId id="332" r:id="rId17"/>
    <p:sldId id="326" r:id="rId18"/>
    <p:sldId id="334" r:id="rId19"/>
    <p:sldId id="330" r:id="rId20"/>
    <p:sldId id="331" r:id="rId21"/>
    <p:sldId id="309" r:id="rId22"/>
    <p:sldId id="298" r:id="rId23"/>
    <p:sldId id="306" r:id="rId24"/>
    <p:sldId id="335" r:id="rId25"/>
    <p:sldId id="336" r:id="rId26"/>
    <p:sldId id="316" r:id="rId27"/>
    <p:sldId id="317" r:id="rId28"/>
    <p:sldId id="305" r:id="rId29"/>
  </p:sldIdLst>
  <p:sldSz cx="9144000" cy="6858000" type="screen4x3"/>
  <p:notesSz cx="6743700" cy="98758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15" autoAdjust="0"/>
    <p:restoredTop sz="98148" autoAdjust="0"/>
  </p:normalViewPr>
  <p:slideViewPr>
    <p:cSldViewPr snapToGrid="0" snapToObjects="1">
      <p:cViewPr>
        <p:scale>
          <a:sx n="100" d="100"/>
          <a:sy n="100" d="100"/>
        </p:scale>
        <p:origin x="19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n08sv01\FB08\Institute\NIERS\Projekte\Aktuelle.Projekte\Absolventen.HSNR\Frageb&#246;genuntersuchungen\Absolventen\2012\Einzelanalysen\Migr.Gruend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kumente%20und%20Einstellungen\jkopper\Desktop\eigene%20Auswertung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hn08sv01\FB08\Institute\NIERS\Projekte\Aktuelle.Projekte\Absolventen.HSNR\Frageb&#246;genuntersuchungen\Absolventen\2012\Einzelanalysen\Migr.Gruende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hn08sv01\FB08\Institute\NIERS\Projekte\Aktuelle.Projekte\Absolventen.HSNR\Frageb&#246;genuntersuchungen\Absolventen\2012\Einzelanalysen\Migr.Gruende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528871391076103E-2"/>
          <c:y val="3.09114204701894E-2"/>
          <c:w val="0.94347112860892401"/>
          <c:h val="0.66185339310125002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Tabelle1!$B$35</c:f>
              <c:strCache>
                <c:ptCount val="1"/>
                <c:pt idx="0">
                  <c:v>% von N=883 (Personen, die mind. 1 Grund angegeben haben)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7.6344163091447096E-3"/>
                  <c:y val="-0.240834252883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8E-3"/>
                  <c:y val="-0.21668227339819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497E-3"/>
                  <c:y val="-7.0547716920342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8E-3"/>
                  <c:y val="-4.2832542415922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666666666701E-3"/>
                  <c:y val="-7.0547716920342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66666666701E-3"/>
                  <c:y val="-9.322376878759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5555555555556599E-3"/>
                  <c:y val="-6.2989032964591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72222222222212E-3"/>
                  <c:y val="-0.143614995159269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Tabelle1!$A$36:$A$43</c:f>
              <c:strCache>
                <c:ptCount val="8"/>
                <c:pt idx="0">
                  <c:v>Keine passende Stelle gefunden</c:v>
                </c:pt>
                <c:pt idx="1">
                  <c:v>Familiäre / Persönliche Gründe</c:v>
                </c:pt>
                <c:pt idx="2">
                  <c:v>Studium / Promotion in anderer Region</c:v>
                </c:pt>
                <c:pt idx="3">
                  <c:v>Lebenshaltungskosten der Region</c:v>
                </c:pt>
                <c:pt idx="4">
                  <c:v>Naherholungs- &amp; Freizeitmöglichk.</c:v>
                </c:pt>
                <c:pt idx="5">
                  <c:v>Image der Region</c:v>
                </c:pt>
                <c:pt idx="6">
                  <c:v>Verkehrsanbindung, Infrastruktur</c:v>
                </c:pt>
                <c:pt idx="7">
                  <c:v>Sonstiges …</c:v>
                </c:pt>
              </c:strCache>
            </c:strRef>
          </c:cat>
          <c:val>
            <c:numRef>
              <c:f>Tabelle1!$B$36:$B$43</c:f>
              <c:numCache>
                <c:formatCode>0.00%</c:formatCode>
                <c:ptCount val="8"/>
                <c:pt idx="0">
                  <c:v>0.46319365798414502</c:v>
                </c:pt>
                <c:pt idx="1">
                  <c:v>0.42015855039637601</c:v>
                </c:pt>
                <c:pt idx="2">
                  <c:v>7.2480181200453006E-2</c:v>
                </c:pt>
                <c:pt idx="3">
                  <c:v>5.6625141562853696E-3</c:v>
                </c:pt>
                <c:pt idx="4">
                  <c:v>7.5877689694224301E-2</c:v>
                </c:pt>
                <c:pt idx="5">
                  <c:v>0.12004530011325</c:v>
                </c:pt>
                <c:pt idx="6">
                  <c:v>6.0022650056625403E-2</c:v>
                </c:pt>
                <c:pt idx="7">
                  <c:v>0.262740656851642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2"/>
        <c:shape val="cylinder"/>
        <c:axId val="118560768"/>
        <c:axId val="79124672"/>
        <c:axId val="0"/>
      </c:bar3DChart>
      <c:catAx>
        <c:axId val="11856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84689"/>
                </a:solidFill>
              </a:defRPr>
            </a:pPr>
            <a:endParaRPr lang="de-DE"/>
          </a:p>
        </c:txPr>
        <c:crossAx val="79124672"/>
        <c:crosses val="autoZero"/>
        <c:auto val="1"/>
        <c:lblAlgn val="ctr"/>
        <c:lblOffset val="100"/>
        <c:noMultiLvlLbl val="0"/>
      </c:catAx>
      <c:valAx>
        <c:axId val="79124672"/>
        <c:scaling>
          <c:orientation val="minMax"/>
        </c:scaling>
        <c:delete val="0"/>
        <c:axPos val="l"/>
        <c:majorGridlines>
          <c:spPr>
            <a:ln>
              <a:solidFill>
                <a:srgbClr val="4F81BD">
                  <a:lumMod val="40000"/>
                  <a:lumOff val="6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184689"/>
                </a:solidFill>
              </a:defRPr>
            </a:pPr>
            <a:endParaRPr lang="de-DE"/>
          </a:p>
        </c:txPr>
        <c:crossAx val="118560768"/>
        <c:crosses val="autoZero"/>
        <c:crossBetween val="between"/>
        <c:majorUnit val="0.1"/>
      </c:valAx>
    </c:plotArea>
    <c:plotVisOnly val="1"/>
    <c:dispBlanksAs val="gap"/>
    <c:showDLblsOverMax val="0"/>
  </c:chart>
  <c:spPr>
    <a:ln w="9525"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282561196904"/>
          <c:y val="0"/>
          <c:w val="0.53416101914602099"/>
          <c:h val="0.97120185299276496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89AAD3"/>
              </a:solidFill>
            </c:spPr>
          </c:dPt>
          <c:dLbls>
            <c:dLbl>
              <c:idx val="0"/>
              <c:layout>
                <c:manualLayout>
                  <c:x val="-0.166733350948994"/>
                  <c:y val="-0.24640934957844299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ja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
65,7%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144505715581199"/>
                  <c:y val="0.2452613289881369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Tabelle1!$E$28:$E$29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Tabelle1!$F$28:$F$29</c:f>
              <c:numCache>
                <c:formatCode>0.00%</c:formatCode>
                <c:ptCount val="2"/>
                <c:pt idx="0">
                  <c:v>0.65700000000000403</c:v>
                </c:pt>
                <c:pt idx="1">
                  <c:v>0.34300000000000003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1" i="0" u="none" strike="noStrike" kern="1200" baseline="0">
                <a:solidFill>
                  <a:srgbClr val="184689"/>
                </a:solidFill>
                <a:latin typeface="+mn-lt"/>
                <a:ea typeface="+mn-ea"/>
                <a:cs typeface="+mn-cs"/>
              </a:defRPr>
            </a:pPr>
            <a:r>
              <a:rPr lang="de-DE" sz="1800" dirty="0"/>
              <a:t>Wie haben Sie Ihre erste</a:t>
            </a:r>
            <a:r>
              <a:rPr lang="de-DE" sz="1800" baseline="0" dirty="0"/>
              <a:t> Arbeitsstelle gefunden</a:t>
            </a:r>
            <a:r>
              <a:rPr lang="de-DE" sz="1800" baseline="0" dirty="0" smtClean="0"/>
              <a:t>?</a:t>
            </a:r>
            <a:endParaRPr lang="de-DE" sz="1800" dirty="0"/>
          </a:p>
        </c:rich>
      </c:tx>
      <c:layout>
        <c:manualLayout>
          <c:xMode val="edge"/>
          <c:yMode val="edge"/>
          <c:x val="0.199728864300558"/>
          <c:y val="1.8782153225860101E-2"/>
        </c:manualLayout>
      </c:layout>
      <c:overlay val="0"/>
    </c:title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05857368515701"/>
          <c:y val="0.14712361638306201"/>
          <c:w val="0.85994136789872999"/>
          <c:h val="0.49022273780843301"/>
        </c:manualLayout>
      </c:layout>
      <c:bar3DChart>
        <c:barDir val="col"/>
        <c:grouping val="stack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5.9970014992503998E-3"/>
                  <c:y val="-0.15072494199094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970014992503998E-3"/>
                  <c:y val="-0.135265700483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508595399122501E-2"/>
                  <c:y val="-0.108208106253034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970014992503998E-3"/>
                  <c:y val="-6.570048309178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25995361246010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7788509610043E-3"/>
                  <c:y val="-0.15258350289846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8894254805021904E-3"/>
                  <c:y val="-0.11066045934013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5115403844016499E-3"/>
                  <c:y val="-4.185493849237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3.726111809173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Tabelle1!$A$18:$A$25</c:f>
              <c:strCache>
                <c:ptCount val="8"/>
                <c:pt idx="0">
                  <c:v>Nebentätigkeit im Studium</c:v>
                </c:pt>
                <c:pt idx="1">
                  <c:v>Praktika/Projekte</c:v>
                </c:pt>
                <c:pt idx="2">
                  <c:v>Durch Abschlussarbeit</c:v>
                </c:pt>
                <c:pt idx="3">
                  <c:v>Durch Lehrende/n</c:v>
                </c:pt>
                <c:pt idx="4">
                  <c:v>Bewerbung auf Stellenanzeige</c:v>
                </c:pt>
                <c:pt idx="5">
                  <c:v>Persönliche Kontakte</c:v>
                </c:pt>
                <c:pt idx="6">
                  <c:v>Initiativbewerbung</c:v>
                </c:pt>
                <c:pt idx="7">
                  <c:v>Vermittlung durch AfA</c:v>
                </c:pt>
              </c:strCache>
            </c:strRef>
          </c:cat>
          <c:val>
            <c:numRef>
              <c:f>Tabelle1!$B$18:$B$25</c:f>
              <c:numCache>
                <c:formatCode>0.00%</c:formatCode>
                <c:ptCount val="8"/>
                <c:pt idx="0">
                  <c:v>0.13300000000000001</c:v>
                </c:pt>
                <c:pt idx="1">
                  <c:v>0.11600000000000001</c:v>
                </c:pt>
                <c:pt idx="2">
                  <c:v>0.104</c:v>
                </c:pt>
                <c:pt idx="3">
                  <c:v>3.5999999999999997E-2</c:v>
                </c:pt>
                <c:pt idx="4">
                  <c:v>0.34499999999999997</c:v>
                </c:pt>
                <c:pt idx="5">
                  <c:v>0.18</c:v>
                </c:pt>
                <c:pt idx="6">
                  <c:v>0.122</c:v>
                </c:pt>
                <c:pt idx="7">
                  <c:v>1.7000000000000001E-2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shape val="cylinder"/>
        <c:axId val="119858176"/>
        <c:axId val="119026752"/>
        <c:axId val="0"/>
      </c:bar3DChart>
      <c:catAx>
        <c:axId val="11985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184689"/>
                </a:solidFill>
              </a:defRPr>
            </a:pPr>
            <a:endParaRPr lang="de-DE"/>
          </a:p>
        </c:txPr>
        <c:crossAx val="119026752"/>
        <c:crosses val="autoZero"/>
        <c:auto val="1"/>
        <c:lblAlgn val="ctr"/>
        <c:lblOffset val="100"/>
        <c:noMultiLvlLbl val="0"/>
      </c:catAx>
      <c:valAx>
        <c:axId val="119026752"/>
        <c:scaling>
          <c:orientation val="minMax"/>
        </c:scaling>
        <c:delete val="0"/>
        <c:axPos val="l"/>
        <c:majorGridlines>
          <c:spPr>
            <a:ln>
              <a:solidFill>
                <a:srgbClr val="4F81BD">
                  <a:lumMod val="40000"/>
                  <a:lumOff val="6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184689"/>
                </a:solidFill>
              </a:defRPr>
            </a:pPr>
            <a:endParaRPr lang="de-DE"/>
          </a:p>
        </c:txPr>
        <c:crossAx val="119858176"/>
        <c:crosses val="autoZero"/>
        <c:crossBetween val="between"/>
      </c:valAx>
    </c:plotArea>
    <c:plotVisOnly val="1"/>
    <c:dispBlanksAs val="gap"/>
    <c:showDLblsOverMax val="0"/>
  </c:chart>
  <c:spPr>
    <a:ln w="9525"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00" b="1" i="0" u="none" strike="noStrike" kern="1200" baseline="0">
                <a:solidFill>
                  <a:srgbClr val="184689"/>
                </a:solidFill>
                <a:latin typeface="+mn-lt"/>
                <a:ea typeface="+mn-ea"/>
                <a:cs typeface="+mn-cs"/>
              </a:defRPr>
            </a:pPr>
            <a:r>
              <a:rPr lang="de-DE" sz="1800" dirty="0"/>
              <a:t>Wie gut kennen Sie die für Sie relevante Unternehmerlandschaft im Umkreis der </a:t>
            </a:r>
            <a:r>
              <a:rPr lang="de-DE" sz="1800" dirty="0" smtClean="0"/>
              <a:t>HSNR?</a:t>
            </a:r>
            <a:endParaRPr lang="de-DE" sz="1800" dirty="0"/>
          </a:p>
        </c:rich>
      </c:tx>
      <c:layout/>
      <c:overlay val="0"/>
    </c:title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55810069195903E-2"/>
          <c:y val="0.214949016328711"/>
          <c:w val="0.88834061083273697"/>
          <c:h val="0.62596893516961605"/>
        </c:manualLayout>
      </c:layout>
      <c:bar3DChart>
        <c:barDir val="col"/>
        <c:grouping val="stacked"/>
        <c:varyColors val="1"/>
        <c:ser>
          <c:idx val="0"/>
          <c:order val="0"/>
          <c:spPr>
            <a:solidFill>
              <a:srgbClr val="002060"/>
            </a:solidFill>
          </c:spPr>
          <c:invertIfNegative val="0"/>
          <c:dLbls>
            <c:dLbl>
              <c:idx val="4"/>
              <c:layout>
                <c:manualLayout>
                  <c:x val="-1.5151515151515201E-2"/>
                  <c:y val="8.3333333333333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Tabelle1!$A$90:$A$94</c:f>
              <c:strCache>
                <c:ptCount val="5"/>
                <c:pt idx="0">
                  <c:v>Vollständig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Gar nicht</c:v>
                </c:pt>
              </c:strCache>
            </c:strRef>
          </c:cat>
          <c:val>
            <c:numRef>
              <c:f>Tabelle1!$B$90:$B$94</c:f>
              <c:numCache>
                <c:formatCode>0.0%</c:formatCode>
                <c:ptCount val="5"/>
                <c:pt idx="0">
                  <c:v>3.1434184675835003E-2</c:v>
                </c:pt>
                <c:pt idx="1">
                  <c:v>0.227897838899804</c:v>
                </c:pt>
                <c:pt idx="2">
                  <c:v>0.33529796987557398</c:v>
                </c:pt>
                <c:pt idx="3">
                  <c:v>0.26391617550753099</c:v>
                </c:pt>
                <c:pt idx="4">
                  <c:v>0.141453831041257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shape val="cylinder"/>
        <c:axId val="120230912"/>
        <c:axId val="119063104"/>
        <c:axId val="0"/>
      </c:bar3DChart>
      <c:catAx>
        <c:axId val="12023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84689"/>
                </a:solidFill>
              </a:defRPr>
            </a:pPr>
            <a:endParaRPr lang="de-DE"/>
          </a:p>
        </c:txPr>
        <c:crossAx val="119063104"/>
        <c:crosses val="autoZero"/>
        <c:auto val="1"/>
        <c:lblAlgn val="ctr"/>
        <c:lblOffset val="100"/>
        <c:noMultiLvlLbl val="0"/>
      </c:catAx>
      <c:valAx>
        <c:axId val="119063104"/>
        <c:scaling>
          <c:orientation val="minMax"/>
        </c:scaling>
        <c:delete val="0"/>
        <c:axPos val="l"/>
        <c:majorGridlines>
          <c:spPr>
            <a:ln>
              <a:solidFill>
                <a:srgbClr val="4F81BD">
                  <a:lumMod val="40000"/>
                  <a:lumOff val="6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84689"/>
                </a:solidFill>
              </a:defRPr>
            </a:pPr>
            <a:endParaRPr lang="de-DE"/>
          </a:p>
        </c:txPr>
        <c:crossAx val="120230912"/>
        <c:crosses val="autoZero"/>
        <c:crossBetween val="between"/>
      </c:valAx>
    </c:plotArea>
    <c:plotVisOnly val="1"/>
    <c:dispBlanksAs val="gap"/>
    <c:showDLblsOverMax val="0"/>
  </c:chart>
  <c:spPr>
    <a:ln w="9525"/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8C41D27-D6DF-4D31-8A74-7D5153173344}" type="datetime1">
              <a:rPr lang="de-DE"/>
              <a:pPr>
                <a:defRPr/>
              </a:pPr>
              <a:t>30.05.2012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22270" cy="49379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ED38DA8-1CF1-4906-90BF-FE8BBB06CA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356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5C4D6F3-42F6-4ED9-83CC-B88C5E2B0F4C}" type="datetime1">
              <a:rPr lang="de-DE"/>
              <a:pPr>
                <a:defRPr/>
              </a:pPr>
              <a:t>30.05.2012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370" y="4691023"/>
            <a:ext cx="5394960" cy="44441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2270" cy="49379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F0048C8-006E-4B10-A2C2-3F28DCED80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5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477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Unternehmen</a:t>
            </a:r>
            <a:r>
              <a:rPr lang="de-DE" baseline="0" dirty="0" smtClean="0"/>
              <a:t> als </a:t>
            </a:r>
            <a:r>
              <a:rPr lang="de-DE" dirty="0" smtClean="0"/>
              <a:t>Sponsoren,</a:t>
            </a:r>
            <a:r>
              <a:rPr lang="de-DE" baseline="0" dirty="0" smtClean="0"/>
              <a:t> Partner für duale Studiengänge (duale Studiengänge gutes Mittel zur Bindung von Absolventen an die Region), Unternehmen der Region als potentielle Arbeitgeber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048C8-006E-4B10-A2C2-3F28DCED805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04000" y="1008000"/>
            <a:ext cx="2698223" cy="63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2562" y="4840830"/>
            <a:ext cx="5220000" cy="144000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5907852" y="1646295"/>
            <a:ext cx="2700000" cy="1260000"/>
          </a:xfrm>
          <a:prstGeom prst="rect">
            <a:avLst/>
          </a:prstGeom>
        </p:spPr>
        <p:txBody>
          <a:bodyPr lIns="0" tIns="0" rIns="0" bIns="0"/>
          <a:lstStyle>
            <a:lvl1pPr algn="r">
              <a:buFontTx/>
              <a:buNone/>
              <a:defRPr sz="1600" b="1" i="0" baseline="0">
                <a:solidFill>
                  <a:schemeClr val="bg1"/>
                </a:solidFill>
                <a:latin typeface="Calibri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0079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CD2C9-918A-ED47-8FD8-B6669C77F527}" type="datetimeFigureOut">
              <a:rPr lang="de-DE" smtClean="0"/>
              <a:pPr/>
              <a:t>30.05.2012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9AB476-9EFC-6F46-8E1E-21C0EB9B282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1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0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258604" y="281556"/>
            <a:ext cx="1548000" cy="1080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000" b="1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Tx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8407400" y="6554788"/>
            <a:ext cx="355600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FD589797-1C11-41AC-85E9-CC7CA790D33F}" type="slidenum">
              <a:rPr lang="de-DE" sz="800" smtClean="0">
                <a:solidFill>
                  <a:srgbClr val="187186"/>
                </a:solidFill>
                <a:latin typeface="Calibri" charset="0"/>
              </a:rPr>
              <a:pPr algn="r" eaLnBrk="1" hangingPunct="1">
                <a:defRPr/>
              </a:pPr>
              <a:t>‹Nr.›</a:t>
            </a:fld>
            <a:endParaRPr lang="de-DE" sz="800" dirty="0" smtClean="0">
              <a:solidFill>
                <a:srgbClr val="187186"/>
              </a:solidFill>
              <a:latin typeface="Calibri" charset="0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6951945" y="6554788"/>
            <a:ext cx="14554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b="0" i="0" dirty="0" smtClean="0">
                <a:solidFill>
                  <a:srgbClr val="187186"/>
                </a:solidFill>
                <a:latin typeface="Calibri"/>
                <a:cs typeface="Calibri"/>
              </a:rPr>
              <a:t>Institut</a:t>
            </a:r>
            <a:r>
              <a:rPr lang="de-DE" sz="800" b="0" i="0" baseline="0" dirty="0" smtClean="0">
                <a:solidFill>
                  <a:srgbClr val="187186"/>
                </a:solidFill>
                <a:latin typeface="Calibri"/>
                <a:cs typeface="Calibri"/>
              </a:rPr>
              <a:t> Arbeit und Technik</a:t>
            </a:r>
            <a:endParaRPr lang="de-DE" sz="800" b="0" i="0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37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0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258604" y="281556"/>
            <a:ext cx="1548000" cy="1080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000" b="1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 typeface="Wingdings" pitchFamily="2" charset="2"/>
              <a:buChar char="§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407400" y="6554788"/>
            <a:ext cx="355600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FD589797-1C11-41AC-85E9-CC7CA790D33F}" type="slidenum">
              <a:rPr lang="de-DE" sz="800" smtClean="0">
                <a:solidFill>
                  <a:srgbClr val="187186"/>
                </a:solidFill>
                <a:latin typeface="Calibri" charset="0"/>
              </a:rPr>
              <a:pPr algn="r" eaLnBrk="1" hangingPunct="1">
                <a:defRPr/>
              </a:pPr>
              <a:t>‹Nr.›</a:t>
            </a:fld>
            <a:endParaRPr lang="de-DE" sz="800" dirty="0" smtClean="0">
              <a:solidFill>
                <a:srgbClr val="187186"/>
              </a:solidFill>
              <a:latin typeface="Calibri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6951945" y="6554788"/>
            <a:ext cx="14554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b="0" i="0" dirty="0" smtClean="0">
                <a:solidFill>
                  <a:srgbClr val="187186"/>
                </a:solidFill>
                <a:latin typeface="Calibri"/>
                <a:cs typeface="Calibri"/>
              </a:rPr>
              <a:t>Institut</a:t>
            </a:r>
            <a:r>
              <a:rPr lang="de-DE" sz="800" b="0" i="0" baseline="0" dirty="0" smtClean="0">
                <a:solidFill>
                  <a:srgbClr val="187186"/>
                </a:solidFill>
                <a:latin typeface="Calibri"/>
                <a:cs typeface="Calibri"/>
              </a:rPr>
              <a:t> Arbeit und Technik</a:t>
            </a:r>
            <a:endParaRPr lang="de-DE" sz="800" b="0" i="0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33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lgeseit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407400" y="6554788"/>
            <a:ext cx="355600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FD589797-1C11-41AC-85E9-CC7CA790D33F}" type="slidenum">
              <a:rPr lang="de-DE" sz="800" smtClean="0">
                <a:solidFill>
                  <a:srgbClr val="187186"/>
                </a:solidFill>
                <a:latin typeface="Calibri" charset="0"/>
              </a:rPr>
              <a:pPr algn="r" eaLnBrk="1" hangingPunct="1">
                <a:defRPr/>
              </a:pPr>
              <a:t>‹Nr.›</a:t>
            </a:fld>
            <a:endParaRPr lang="de-DE" sz="800" smtClean="0">
              <a:solidFill>
                <a:srgbClr val="187186"/>
              </a:solidFill>
              <a:latin typeface="Calibri" charset="0"/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0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Tx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6951945" y="6554788"/>
            <a:ext cx="14554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b="0" i="0" dirty="0" smtClean="0">
                <a:solidFill>
                  <a:srgbClr val="187186"/>
                </a:solidFill>
                <a:latin typeface="Calibri"/>
                <a:cs typeface="Calibri"/>
              </a:rPr>
              <a:t>Institut</a:t>
            </a:r>
            <a:r>
              <a:rPr lang="de-DE" sz="800" b="0" i="0" baseline="0" dirty="0" smtClean="0">
                <a:solidFill>
                  <a:srgbClr val="187186"/>
                </a:solidFill>
                <a:latin typeface="Calibri"/>
                <a:cs typeface="Calibri"/>
              </a:rPr>
              <a:t> Arbeit und Technik</a:t>
            </a:r>
            <a:endParaRPr lang="de-DE" sz="800" b="0" i="0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05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geseit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olienmas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407400" y="6554788"/>
            <a:ext cx="355600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92679B01-4CF7-429F-A72A-DD6B7667BC87}" type="slidenum">
              <a:rPr lang="de-DE" sz="800" smtClean="0">
                <a:solidFill>
                  <a:srgbClr val="187186"/>
                </a:solidFill>
                <a:latin typeface="Calibri" charset="0"/>
              </a:rPr>
              <a:pPr algn="r" eaLnBrk="1" hangingPunct="1">
                <a:defRPr/>
              </a:pPr>
              <a:t>‹Nr.›</a:t>
            </a:fld>
            <a:endParaRPr lang="de-DE" sz="800" dirty="0" smtClean="0">
              <a:solidFill>
                <a:srgbClr val="187186"/>
              </a:solidFill>
              <a:latin typeface="Calibri" charset="0"/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0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Tx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6951945" y="6554788"/>
            <a:ext cx="14554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b="0" i="0" dirty="0" smtClean="0">
                <a:solidFill>
                  <a:srgbClr val="187186"/>
                </a:solidFill>
                <a:latin typeface="Calibri"/>
                <a:cs typeface="Calibri"/>
              </a:rPr>
              <a:t>Institut</a:t>
            </a:r>
            <a:r>
              <a:rPr lang="de-DE" sz="800" b="0" i="0" baseline="0" dirty="0" smtClean="0">
                <a:solidFill>
                  <a:srgbClr val="187186"/>
                </a:solidFill>
                <a:latin typeface="Calibri"/>
                <a:cs typeface="Calibri"/>
              </a:rPr>
              <a:t> Arbeit und Technik</a:t>
            </a:r>
            <a:endParaRPr lang="de-DE" sz="800" b="0" i="0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65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0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58604" y="281556"/>
            <a:ext cx="1548000" cy="1080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000" b="1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 typeface="Wingdings" pitchFamily="2" charset="2"/>
              <a:buChar char="§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407400" y="6554788"/>
            <a:ext cx="355600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92679B01-4CF7-429F-A72A-DD6B7667BC87}" type="slidenum">
              <a:rPr lang="de-DE" sz="800" smtClean="0">
                <a:solidFill>
                  <a:srgbClr val="187186"/>
                </a:solidFill>
                <a:latin typeface="Calibri" charset="0"/>
              </a:rPr>
              <a:pPr algn="r" eaLnBrk="1" hangingPunct="1">
                <a:defRPr/>
              </a:pPr>
              <a:t>‹Nr.›</a:t>
            </a:fld>
            <a:endParaRPr lang="de-DE" sz="800" dirty="0" smtClean="0">
              <a:solidFill>
                <a:srgbClr val="187186"/>
              </a:solidFill>
              <a:latin typeface="Calibri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6951945" y="6554788"/>
            <a:ext cx="14554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b="0" i="0" dirty="0" smtClean="0">
                <a:solidFill>
                  <a:srgbClr val="187186"/>
                </a:solidFill>
                <a:latin typeface="Calibri"/>
                <a:cs typeface="Calibri"/>
              </a:rPr>
              <a:t>Institut</a:t>
            </a:r>
            <a:r>
              <a:rPr lang="de-DE" sz="800" b="0" i="0" baseline="0" dirty="0" smtClean="0">
                <a:solidFill>
                  <a:srgbClr val="187186"/>
                </a:solidFill>
                <a:latin typeface="Calibri"/>
                <a:cs typeface="Calibri"/>
              </a:rPr>
              <a:t> Arbeit und Technik</a:t>
            </a:r>
            <a:endParaRPr lang="de-DE" sz="800" b="0" i="0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417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71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geseit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407400" y="6554788"/>
            <a:ext cx="355600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FD589797-1C11-41AC-85E9-CC7CA790D33F}" type="slidenum">
              <a:rPr lang="de-DE" sz="800" smtClean="0">
                <a:solidFill>
                  <a:srgbClr val="187186"/>
                </a:solidFill>
                <a:latin typeface="Calibri" charset="0"/>
              </a:rPr>
              <a:pPr algn="r" eaLnBrk="1" hangingPunct="1">
                <a:defRPr/>
              </a:pPr>
              <a:t>‹Nr.›</a:t>
            </a:fld>
            <a:endParaRPr lang="de-DE" sz="800" smtClean="0">
              <a:solidFill>
                <a:srgbClr val="187186"/>
              </a:solidFill>
              <a:latin typeface="Calibri" charset="0"/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0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Tx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6951945" y="6554788"/>
            <a:ext cx="14554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b="0" i="0" dirty="0" smtClean="0">
                <a:solidFill>
                  <a:srgbClr val="187186"/>
                </a:solidFill>
                <a:latin typeface="Calibri"/>
                <a:cs typeface="Calibri"/>
              </a:rPr>
              <a:t>Institut</a:t>
            </a:r>
            <a:r>
              <a:rPr lang="de-DE" sz="800" b="0" i="0" baseline="0" dirty="0" smtClean="0">
                <a:solidFill>
                  <a:srgbClr val="187186"/>
                </a:solidFill>
                <a:latin typeface="Calibri"/>
                <a:cs typeface="Calibri"/>
              </a:rPr>
              <a:t> Arbeit und Technik</a:t>
            </a:r>
            <a:endParaRPr lang="de-DE" sz="800" b="0" i="0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05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8407400" y="6554788"/>
            <a:ext cx="355600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FD589797-1C11-41AC-85E9-CC7CA790D33F}" type="slidenum">
              <a:rPr lang="de-DE" sz="800" smtClean="0">
                <a:solidFill>
                  <a:srgbClr val="187186"/>
                </a:solidFill>
                <a:latin typeface="Calibri" charset="0"/>
              </a:rPr>
              <a:pPr algn="r" eaLnBrk="1" hangingPunct="1">
                <a:defRPr/>
              </a:pPr>
              <a:t>‹Nr.›</a:t>
            </a:fld>
            <a:endParaRPr lang="de-DE" sz="800" dirty="0" smtClean="0">
              <a:solidFill>
                <a:srgbClr val="187186"/>
              </a:solidFill>
              <a:latin typeface="Calibri" charset="0"/>
            </a:endParaRPr>
          </a:p>
        </p:txBody>
      </p:sp>
      <p:sp>
        <p:nvSpPr>
          <p:cNvPr id="4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0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258604" y="281556"/>
            <a:ext cx="1548000" cy="1080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000" b="1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 typeface="Wingdings" pitchFamily="2" charset="2"/>
              <a:buChar char="§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6951945" y="6554788"/>
            <a:ext cx="14554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b="0" i="0" dirty="0" smtClean="0">
                <a:solidFill>
                  <a:srgbClr val="187186"/>
                </a:solidFill>
                <a:latin typeface="Calibri"/>
                <a:cs typeface="Calibri"/>
              </a:rPr>
              <a:t>Institut</a:t>
            </a:r>
            <a:r>
              <a:rPr lang="de-DE" sz="800" b="0" i="0" baseline="0" dirty="0" smtClean="0">
                <a:solidFill>
                  <a:srgbClr val="187186"/>
                </a:solidFill>
                <a:latin typeface="Calibri"/>
                <a:cs typeface="Calibri"/>
              </a:rPr>
              <a:t> Arbeit und Technik</a:t>
            </a:r>
            <a:endParaRPr lang="de-DE" sz="800" b="0" i="0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63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23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86581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239000" y="762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A482AC-FC57-4FD0-A6ED-B47BFFCDAF5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folienmast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  <p:sldLayoutId id="2147483692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olienmaster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93"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folienmaster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52"/>
          <a:stretch>
            <a:fillRect/>
          </a:stretch>
        </p:blipFill>
        <p:spPr bwMode="auto">
          <a:xfrm>
            <a:off x="0" y="6299200"/>
            <a:ext cx="9144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1" r:id="rId2"/>
    <p:sldLayoutId id="2147483693" r:id="rId3"/>
    <p:sldLayoutId id="2147483699" r:id="rId4"/>
    <p:sldLayoutId id="2147483700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7" descr="unt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0938"/>
            <a:ext cx="91440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4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4" r:id="rId2"/>
    <p:sldLayoutId id="214748369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oleObject" Target="???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Macintosh%20HD:Users:alexandradavid:Desktop:10.5Alumni%20Networks_An%20untapped%20potential_Nina.doc!OLE_LINK1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7"/>
          <p:cNvSpPr>
            <a:spLocks noGrp="1"/>
          </p:cNvSpPr>
          <p:nvPr>
            <p:ph type="ctrTitle"/>
          </p:nvPr>
        </p:nvSpPr>
        <p:spPr bwMode="auto">
          <a:xfrm>
            <a:off x="5903913" y="1008063"/>
            <a:ext cx="2698750" cy="63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0" dirty="0" smtClean="0">
                <a:latin typeface="Calibri" charset="0"/>
                <a:cs typeface="Calibri" charset="0"/>
              </a:rPr>
              <a:t>Alexandra David/</a:t>
            </a:r>
            <a:br>
              <a:rPr lang="en-GB" b="0" dirty="0" smtClean="0">
                <a:latin typeface="Calibri" charset="0"/>
                <a:cs typeface="Calibri" charset="0"/>
              </a:rPr>
            </a:br>
            <a:r>
              <a:rPr lang="en-GB" b="0" dirty="0" smtClean="0">
                <a:latin typeface="Calibri" charset="0"/>
                <a:cs typeface="Calibri" charset="0"/>
              </a:rPr>
              <a:t>Johannes </a:t>
            </a:r>
            <a:r>
              <a:rPr lang="en-GB" b="0" dirty="0" err="1" smtClean="0">
                <a:latin typeface="Calibri" charset="0"/>
                <a:cs typeface="Calibri" charset="0"/>
              </a:rPr>
              <a:t>Kopper</a:t>
            </a:r>
            <a:endParaRPr lang="en-GB" b="0" dirty="0" smtClean="0">
              <a:latin typeface="Calibri" charset="0"/>
              <a:cs typeface="Calibri" charset="0"/>
            </a:endParaRPr>
          </a:p>
        </p:txBody>
      </p:sp>
      <p:sp>
        <p:nvSpPr>
          <p:cNvPr id="7171" name="Untertitel 8"/>
          <p:cNvSpPr>
            <a:spLocks noGrp="1"/>
          </p:cNvSpPr>
          <p:nvPr>
            <p:ph type="subTitle" idx="1"/>
          </p:nvPr>
        </p:nvSpPr>
        <p:spPr bwMode="auto">
          <a:xfrm>
            <a:off x="72073" y="4457699"/>
            <a:ext cx="6887527" cy="13591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>
              <a:spcAft>
                <a:spcPct val="0"/>
              </a:spcAft>
            </a:pPr>
            <a:r>
              <a:rPr lang="en-GB" sz="1800" b="0" dirty="0" smtClean="0">
                <a:latin typeface="Calibri" charset="0"/>
                <a:cs typeface="Calibri" charset="0"/>
              </a:rPr>
              <a:t>‚</a:t>
            </a:r>
            <a:r>
              <a:rPr lang="de-DE" sz="1800" dirty="0" err="1" smtClean="0"/>
              <a:t>Alumni</a:t>
            </a:r>
            <a:r>
              <a:rPr lang="de-DE" sz="1800" dirty="0" smtClean="0"/>
              <a:t> Netzwerke – ein ungenutztes Potenzial zur </a:t>
            </a:r>
          </a:p>
          <a:p>
            <a:pPr>
              <a:spcAft>
                <a:spcPct val="0"/>
              </a:spcAft>
            </a:pPr>
            <a:r>
              <a:rPr lang="de-DE" sz="1800" dirty="0" smtClean="0"/>
              <a:t>Fachkräftesicherung und -gewinnung? </a:t>
            </a:r>
          </a:p>
          <a:p>
            <a:pPr>
              <a:spcAft>
                <a:spcPct val="0"/>
              </a:spcAft>
            </a:pPr>
            <a:endParaRPr lang="de-DE" sz="1800" dirty="0" smtClean="0"/>
          </a:p>
          <a:p>
            <a:pPr>
              <a:spcAft>
                <a:spcPct val="0"/>
              </a:spcAft>
            </a:pPr>
            <a:r>
              <a:rPr lang="de-DE" sz="1800" dirty="0" smtClean="0"/>
              <a:t>BRAND – </a:t>
            </a:r>
            <a:r>
              <a:rPr lang="de-DE" sz="1800" dirty="0" err="1" smtClean="0"/>
              <a:t>Border</a:t>
            </a:r>
            <a:r>
              <a:rPr lang="de-DE" sz="1800" dirty="0" smtClean="0"/>
              <a:t> </a:t>
            </a:r>
            <a:r>
              <a:rPr lang="de-DE" sz="1800" dirty="0" err="1" smtClean="0"/>
              <a:t>Regions</a:t>
            </a:r>
            <a:r>
              <a:rPr lang="de-DE" sz="1800" dirty="0" smtClean="0"/>
              <a:t> </a:t>
            </a:r>
            <a:r>
              <a:rPr lang="de-DE" sz="1800" dirty="0" err="1" smtClean="0"/>
              <a:t>Alumni</a:t>
            </a:r>
            <a:r>
              <a:rPr lang="de-DE" sz="1800" dirty="0" smtClean="0"/>
              <a:t> </a:t>
            </a:r>
            <a:r>
              <a:rPr lang="de-DE" sz="1800" dirty="0" err="1" smtClean="0"/>
              <a:t>Network</a:t>
            </a:r>
            <a:r>
              <a:rPr lang="de-DE" sz="1800" dirty="0" smtClean="0"/>
              <a:t> </a:t>
            </a:r>
            <a:r>
              <a:rPr lang="de-DE" sz="1800" dirty="0" err="1" smtClean="0"/>
              <a:t>Development</a:t>
            </a:r>
            <a:r>
              <a:rPr lang="de-DE" sz="1800" dirty="0" smtClean="0"/>
              <a:t> </a:t>
            </a:r>
          </a:p>
          <a:p>
            <a:pPr eaLnBrk="1" hangingPunct="1">
              <a:spcAft>
                <a:spcPct val="0"/>
              </a:spcAft>
            </a:pPr>
            <a:endParaRPr lang="en-GB" b="0" dirty="0" smtClean="0">
              <a:latin typeface="Calibri" charset="0"/>
              <a:cs typeface="Calibri" charset="0"/>
            </a:endParaRPr>
          </a:p>
        </p:txBody>
      </p:sp>
      <p:sp>
        <p:nvSpPr>
          <p:cNvPr id="7172" name="Textplatzhalter 9"/>
          <p:cNvSpPr>
            <a:spLocks noGrp="1"/>
          </p:cNvSpPr>
          <p:nvPr>
            <p:ph type="body" sz="quarter" idx="14"/>
          </p:nvPr>
        </p:nvSpPr>
        <p:spPr bwMode="auto">
          <a:xfrm>
            <a:off x="5588000" y="1646238"/>
            <a:ext cx="3454400" cy="1260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0" dirty="0" smtClean="0">
                <a:latin typeface="Calibri" charset="0"/>
              </a:rPr>
              <a:t>17. alumni-</a:t>
            </a:r>
            <a:r>
              <a:rPr lang="en-GB" b="0" dirty="0" err="1" smtClean="0">
                <a:latin typeface="Calibri" charset="0"/>
              </a:rPr>
              <a:t>clubs.net</a:t>
            </a:r>
            <a:r>
              <a:rPr lang="en-GB" b="0" dirty="0" smtClean="0">
                <a:latin typeface="Calibri" charset="0"/>
              </a:rPr>
              <a:t> </a:t>
            </a:r>
            <a:r>
              <a:rPr lang="en-GB" b="0" dirty="0" err="1" smtClean="0">
                <a:latin typeface="Calibri" charset="0"/>
              </a:rPr>
              <a:t>Konferenz</a:t>
            </a:r>
            <a:r>
              <a:rPr lang="en-GB" b="0" dirty="0" smtClean="0">
                <a:latin typeface="Calibri" charset="0"/>
              </a:rPr>
              <a:t> an </a:t>
            </a:r>
            <a:r>
              <a:rPr lang="en-GB" b="0" dirty="0" err="1" smtClean="0">
                <a:latin typeface="Calibri" charset="0"/>
              </a:rPr>
              <a:t>der</a:t>
            </a:r>
            <a:r>
              <a:rPr lang="en-GB" b="0" dirty="0" smtClean="0">
                <a:latin typeface="Calibri" charset="0"/>
              </a:rPr>
              <a:t> Goethe –</a:t>
            </a:r>
            <a:r>
              <a:rPr lang="en-GB" b="0" dirty="0" err="1" smtClean="0">
                <a:latin typeface="Calibri" charset="0"/>
              </a:rPr>
              <a:t>Universität</a:t>
            </a:r>
            <a:r>
              <a:rPr lang="en-GB" b="0" dirty="0" smtClean="0">
                <a:latin typeface="Calibri" charset="0"/>
              </a:rPr>
              <a:t> Frankfurt am Main, 11-13 Mai 2012 </a:t>
            </a:r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3360" y="6007621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6088900"/>
            <a:ext cx="1800000" cy="373534"/>
          </a:xfrm>
          <a:prstGeom prst="rect">
            <a:avLst/>
          </a:prstGeom>
        </p:spPr>
      </p:pic>
      <p:pic>
        <p:nvPicPr>
          <p:cNvPr id="7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10" y="5980546"/>
            <a:ext cx="1440000" cy="458875"/>
          </a:xfrm>
          <a:prstGeom prst="rect">
            <a:avLst/>
          </a:prstGeom>
        </p:spPr>
      </p:pic>
      <p:pic>
        <p:nvPicPr>
          <p:cNvPr id="9" name="Grafik 1" descr="C:\Users\david\Dropbox\BRAND\BrainFlow_Logos\new_brainflow_4c_flat-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181475" y="5816845"/>
            <a:ext cx="723900" cy="58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400" y="711200"/>
            <a:ext cx="83820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rgbClr val="187186"/>
                </a:solidFill>
                <a:latin typeface="Calibri"/>
                <a:cs typeface="Calibri"/>
              </a:rPr>
              <a:t>Gründe für das Verlassen der Region</a:t>
            </a:r>
            <a:endParaRPr lang="de-DE" sz="2800" dirty="0">
              <a:solidFill>
                <a:srgbClr val="187186"/>
              </a:solidFill>
              <a:latin typeface="Calibri"/>
              <a:cs typeface="Calibri"/>
            </a:endParaRPr>
          </a:p>
        </p:txBody>
      </p:sp>
      <p:graphicFrame>
        <p:nvGraphicFramePr>
          <p:cNvPr id="6" name="Diagramm 5"/>
          <p:cNvGraphicFramePr/>
          <p:nvPr/>
        </p:nvGraphicFramePr>
        <p:xfrm>
          <a:off x="771524" y="2000250"/>
          <a:ext cx="7324725" cy="360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76286" y="6469886"/>
            <a:ext cx="5976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© NIERS, Datenbasis: Absolventenbefragung 2012, N = 1769</a:t>
            </a:r>
          </a:p>
          <a:p>
            <a:endParaRPr lang="de-DE" sz="1050" b="1" i="0" dirty="0" smtClean="0">
              <a:solidFill>
                <a:srgbClr val="4D4D4D"/>
              </a:solidFill>
              <a:latin typeface="+mn-lt"/>
            </a:endParaRPr>
          </a:p>
        </p:txBody>
      </p:sp>
      <p:pic>
        <p:nvPicPr>
          <p:cNvPr id="7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700" y="749300"/>
            <a:ext cx="8382000" cy="1143000"/>
          </a:xfrm>
        </p:spPr>
        <p:txBody>
          <a:bodyPr/>
          <a:lstStyle/>
          <a:p>
            <a:pPr algn="l"/>
            <a:r>
              <a:rPr lang="de-DE" sz="2800" dirty="0" smtClean="0">
                <a:solidFill>
                  <a:srgbClr val="187186"/>
                </a:solidFill>
                <a:latin typeface="Calibri"/>
                <a:cs typeface="Calibri"/>
              </a:rPr>
              <a:t>Der Job entscheidet</a:t>
            </a:r>
            <a:endParaRPr lang="de-DE" sz="2800" dirty="0">
              <a:solidFill>
                <a:srgbClr val="187186"/>
              </a:solidFill>
              <a:latin typeface="Calibri"/>
              <a:cs typeface="Calibri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449288"/>
            <a:ext cx="8439472" cy="4572000"/>
          </a:xfrm>
        </p:spPr>
        <p:txBody>
          <a:bodyPr/>
          <a:lstStyle/>
          <a:p>
            <a:pPr marL="542925" lvl="2" indent="-185738">
              <a:buNone/>
            </a:pPr>
            <a:r>
              <a:rPr lang="de-DE" sz="1800" dirty="0" smtClean="0">
                <a:solidFill>
                  <a:srgbClr val="187186"/>
                </a:solidFill>
                <a:latin typeface="Calibri"/>
                <a:cs typeface="Calibri"/>
              </a:rPr>
              <a:t>… rund zwei Drittel der Absolventen wären bei einem attraktiveren Jobangebot in der Region geblieben</a:t>
            </a:r>
          </a:p>
          <a:p>
            <a:endParaRPr lang="de-DE" dirty="0"/>
          </a:p>
        </p:txBody>
      </p:sp>
      <p:graphicFrame>
        <p:nvGraphicFramePr>
          <p:cNvPr id="6" name="Diagramm 5"/>
          <p:cNvGraphicFramePr/>
          <p:nvPr/>
        </p:nvGraphicFramePr>
        <p:xfrm>
          <a:off x="1822920" y="2609850"/>
          <a:ext cx="497793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76286" y="6469886"/>
            <a:ext cx="5976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© NIERS, Datenbasis: Absolventenbefragung 2012, N = 1769</a:t>
            </a:r>
          </a:p>
          <a:p>
            <a:endParaRPr lang="de-DE" sz="1050" b="1" i="0" dirty="0" smtClean="0">
              <a:solidFill>
                <a:srgbClr val="4D4D4D"/>
              </a:solidFill>
              <a:latin typeface="+mn-lt"/>
            </a:endParaRPr>
          </a:p>
        </p:txBody>
      </p:sp>
      <p:pic>
        <p:nvPicPr>
          <p:cNvPr id="8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2700" y="723900"/>
            <a:ext cx="8382000" cy="702900"/>
          </a:xfrm>
        </p:spPr>
        <p:txBody>
          <a:bodyPr/>
          <a:lstStyle/>
          <a:p>
            <a:pPr algn="l"/>
            <a:r>
              <a:rPr lang="de-DE" sz="2800" dirty="0" smtClean="0">
                <a:solidFill>
                  <a:srgbClr val="187186"/>
                </a:solidFill>
                <a:latin typeface="Calibri"/>
                <a:cs typeface="Calibri"/>
              </a:rPr>
              <a:t>Die eigene Region ist „meistens“ attraktiv</a:t>
            </a:r>
            <a:endParaRPr lang="de-DE" sz="2800" dirty="0">
              <a:solidFill>
                <a:srgbClr val="187186"/>
              </a:solidFill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131" t="26388" r="15179" b="10275"/>
          <a:stretch>
            <a:fillRect/>
          </a:stretch>
        </p:blipFill>
        <p:spPr bwMode="auto">
          <a:xfrm>
            <a:off x="381000" y="1390943"/>
            <a:ext cx="7239000" cy="457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376286" y="6469886"/>
            <a:ext cx="5976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NIERS | Quelle: IAT, Forschung aktuell, 03/2012</a:t>
            </a:r>
          </a:p>
          <a:p>
            <a:endParaRPr lang="de-DE" sz="1050" b="1" i="0" dirty="0" smtClean="0">
              <a:solidFill>
                <a:srgbClr val="4D4D4D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76200" y="858292"/>
            <a:ext cx="8763000" cy="1143000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solidFill>
                  <a:srgbClr val="187186"/>
                </a:solidFill>
                <a:latin typeface="Calibri"/>
                <a:cs typeface="Calibri"/>
              </a:rPr>
              <a:t>Hoher Einfluss der Hochschule auf Verbleib der Absolventen</a:t>
            </a:r>
            <a:endParaRPr lang="de-DE" sz="2400" dirty="0">
              <a:solidFill>
                <a:srgbClr val="187186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Diagramm 4"/>
          <p:cNvGraphicFramePr/>
          <p:nvPr/>
        </p:nvGraphicFramePr>
        <p:xfrm>
          <a:off x="376286" y="1556792"/>
          <a:ext cx="8024764" cy="43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Geschweifte Klammer links 5"/>
          <p:cNvSpPr/>
          <p:nvPr/>
        </p:nvSpPr>
        <p:spPr bwMode="auto">
          <a:xfrm rot="5400000">
            <a:off x="3136775" y="1429520"/>
            <a:ext cx="432050" cy="299085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38300" y="2060848"/>
            <a:ext cx="33657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i="0" dirty="0" smtClean="0"/>
              <a:t>39,2%: Verbindung durch Studium und Hochschule</a:t>
            </a:r>
            <a:endParaRPr lang="de-DE" sz="1600" i="0" dirty="0"/>
          </a:p>
        </p:txBody>
      </p:sp>
      <p:sp>
        <p:nvSpPr>
          <p:cNvPr id="8" name="Textfeld 7"/>
          <p:cNvSpPr txBox="1"/>
          <p:nvPr/>
        </p:nvSpPr>
        <p:spPr>
          <a:xfrm>
            <a:off x="376286" y="6469886"/>
            <a:ext cx="5976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© NIERS, Datenbasis: Absolventenbefragung 2012, N = 1769</a:t>
            </a:r>
          </a:p>
          <a:p>
            <a:endParaRPr lang="de-DE" sz="1050" b="1" i="0" dirty="0" smtClean="0">
              <a:solidFill>
                <a:srgbClr val="4D4D4D"/>
              </a:solidFill>
              <a:latin typeface="+mn-lt"/>
            </a:endParaRPr>
          </a:p>
        </p:txBody>
      </p:sp>
      <p:pic>
        <p:nvPicPr>
          <p:cNvPr id="9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38100" y="723900"/>
            <a:ext cx="8382000" cy="1143000"/>
          </a:xfrm>
        </p:spPr>
        <p:txBody>
          <a:bodyPr/>
          <a:lstStyle/>
          <a:p>
            <a:pPr algn="l"/>
            <a:r>
              <a:rPr lang="de-DE" sz="2800" dirty="0" smtClean="0">
                <a:solidFill>
                  <a:srgbClr val="187186"/>
                </a:solidFill>
                <a:latin typeface="Calibri"/>
                <a:cs typeface="Calibri"/>
              </a:rPr>
              <a:t>Unternehmenslandschaft ist eher unbekannt</a:t>
            </a:r>
            <a:endParaRPr lang="de-DE" sz="2800" dirty="0">
              <a:solidFill>
                <a:srgbClr val="187186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251521" y="1556791"/>
          <a:ext cx="7320854" cy="419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76286" y="6469886"/>
            <a:ext cx="5976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NIERS | Datenbasis: Absolventenbefragung 2012, N = 1769</a:t>
            </a:r>
          </a:p>
          <a:p>
            <a:endParaRPr lang="de-DE" sz="1050" b="1" i="0" dirty="0" smtClean="0">
              <a:solidFill>
                <a:srgbClr val="4D4D4D"/>
              </a:solidFill>
              <a:latin typeface="+mn-lt"/>
            </a:endParaRPr>
          </a:p>
        </p:txBody>
      </p:sp>
      <p:pic>
        <p:nvPicPr>
          <p:cNvPr id="8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700" y="749300"/>
            <a:ext cx="8382000" cy="1143000"/>
          </a:xfrm>
        </p:spPr>
        <p:txBody>
          <a:bodyPr/>
          <a:lstStyle/>
          <a:p>
            <a:pPr algn="l"/>
            <a:r>
              <a:rPr lang="de-DE" sz="2800" dirty="0" smtClean="0">
                <a:solidFill>
                  <a:srgbClr val="187186"/>
                </a:solidFill>
                <a:latin typeface="Calibri"/>
                <a:cs typeface="Calibri"/>
              </a:rPr>
              <a:t>Zwischenfazit</a:t>
            </a:r>
            <a:endParaRPr lang="de-DE" sz="2800" dirty="0">
              <a:solidFill>
                <a:srgbClr val="187186"/>
              </a:solidFill>
              <a:latin typeface="Calibri"/>
              <a:cs typeface="Calibri"/>
            </a:endParaRPr>
          </a:p>
        </p:txBody>
      </p:sp>
      <p:pic>
        <p:nvPicPr>
          <p:cNvPr id="8" name="Bild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187186"/>
                </a:solidFill>
                <a:latin typeface="Calibri"/>
                <a:cs typeface="Calibri"/>
              </a:rPr>
              <a:t>Der Job ist neben den sozialen Beziehungen die wichtigste Migrationsdeterminante.</a:t>
            </a:r>
          </a:p>
          <a:p>
            <a:pPr>
              <a:buNone/>
            </a:pPr>
            <a:endParaRPr lang="de-DE" sz="2000" dirty="0" smtClean="0">
              <a:solidFill>
                <a:srgbClr val="187186"/>
              </a:solidFill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187186"/>
                </a:solidFill>
                <a:latin typeface="Calibri"/>
                <a:cs typeface="Calibri"/>
              </a:rPr>
              <a:t>Viele Absolventen wollen am Niederrhein bleiben, verlassen die Region jedoch, weil sie kein attraktives Arbeitsangebot bekommen.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>
              <a:solidFill>
                <a:srgbClr val="187186"/>
              </a:solidFill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187186"/>
                </a:solidFill>
                <a:latin typeface="Calibri"/>
                <a:cs typeface="Calibri"/>
              </a:rPr>
              <a:t>Unzureichende Information der Absolventen und der regionalen Wirtschaft übereinander ist ein Hemmnis für den regionalen Verbleib.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>
              <a:solidFill>
                <a:srgbClr val="187186"/>
              </a:solidFill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187186"/>
                </a:solidFill>
                <a:latin typeface="Calibri"/>
                <a:cs typeface="Calibri"/>
              </a:rPr>
              <a:t>=&gt; Alle Aktivitäten, die etwas damit zu tun, die gegenseitige Kenntnis zu verbessern, sollten in Erwägung gezogen werden.</a:t>
            </a:r>
          </a:p>
          <a:p>
            <a:pPr>
              <a:buFont typeface="Arial" pitchFamily="34" charset="0"/>
              <a:buChar char="•"/>
            </a:pPr>
            <a:endParaRPr lang="de-DE" sz="1800" b="1" dirty="0" smtClean="0">
              <a:solidFill>
                <a:srgbClr val="187186"/>
              </a:solidFill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17592" y="800100"/>
            <a:ext cx="5368808" cy="874889"/>
          </a:xfrm>
        </p:spPr>
        <p:txBody>
          <a:bodyPr/>
          <a:lstStyle/>
          <a:p>
            <a:r>
              <a:rPr lang="en-GB" b="0" dirty="0" err="1" smtClean="0"/>
              <a:t>Netzwerke</a:t>
            </a:r>
            <a:r>
              <a:rPr lang="en-GB" b="0" dirty="0" smtClean="0"/>
              <a:t> und </a:t>
            </a:r>
            <a:r>
              <a:rPr lang="en-GB" b="0" dirty="0" err="1" smtClean="0"/>
              <a:t>Arbeitsmobilität</a:t>
            </a:r>
            <a:r>
              <a:rPr lang="en-GB" b="0" dirty="0" smtClean="0"/>
              <a:t> </a:t>
            </a:r>
            <a:endParaRPr lang="en-GB" b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231892" y="1981200"/>
            <a:ext cx="8543808" cy="4285800"/>
          </a:xfrm>
        </p:spPr>
        <p:txBody>
          <a:bodyPr/>
          <a:lstStyle/>
          <a:p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Konzept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‘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Migrationsnetzwerke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’ in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der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Arbeitsmigration</a:t>
            </a:r>
            <a:endParaRPr lang="en-GB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Migrationsnetzwerke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: (a)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entscheiden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über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die Wahl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der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Zielregion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b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beschaffen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Arbeit,(c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gewähren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Eintritt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in die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lokalen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sozialen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Netze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und die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Gesellschaft</a:t>
            </a:r>
            <a:endParaRPr lang="en-GB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Darüber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hinaus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agieren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sie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als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Austschplattformen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von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Informationen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Kulturen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Wissen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Normen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Traditionen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etc. </a:t>
            </a:r>
          </a:p>
          <a:p>
            <a:pPr>
              <a:buNone/>
            </a:pPr>
            <a:endParaRPr lang="en-GB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Sie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basieren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auf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Vertrauen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gemeinsamen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Erinnerungen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und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persönlichen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Erfahrung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der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Ursprungsregions</a:t>
            </a:r>
            <a:endParaRPr lang="en-GB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8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42992" y="800100"/>
            <a:ext cx="6511808" cy="874889"/>
          </a:xfrm>
        </p:spPr>
        <p:txBody>
          <a:bodyPr/>
          <a:lstStyle/>
          <a:p>
            <a:r>
              <a:rPr lang="en-GB" b="0" dirty="0" err="1" smtClean="0"/>
              <a:t>Rolle</a:t>
            </a:r>
            <a:r>
              <a:rPr lang="en-GB" b="0" dirty="0" smtClean="0"/>
              <a:t> </a:t>
            </a:r>
            <a:r>
              <a:rPr lang="en-GB" b="0" dirty="0" err="1" smtClean="0"/>
              <a:t>der</a:t>
            </a:r>
            <a:r>
              <a:rPr lang="en-GB" b="0" dirty="0" smtClean="0"/>
              <a:t> </a:t>
            </a:r>
            <a:r>
              <a:rPr lang="en-GB" b="0" dirty="0" err="1" smtClean="0"/>
              <a:t>Hochschule</a:t>
            </a:r>
            <a:r>
              <a:rPr lang="en-GB" b="0" dirty="0" smtClean="0"/>
              <a:t> </a:t>
            </a:r>
            <a:r>
              <a:rPr lang="en-GB" b="0" dirty="0" err="1" smtClean="0"/>
              <a:t>als</a:t>
            </a:r>
            <a:r>
              <a:rPr lang="en-GB" b="0" dirty="0" smtClean="0"/>
              <a:t> </a:t>
            </a:r>
            <a:r>
              <a:rPr lang="en-GB" b="0" dirty="0" err="1" smtClean="0"/>
              <a:t>regionaler</a:t>
            </a:r>
            <a:r>
              <a:rPr lang="en-GB" b="0" dirty="0" smtClean="0"/>
              <a:t> Partner</a:t>
            </a:r>
            <a:endParaRPr lang="en-GB" b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231892" y="1814689"/>
            <a:ext cx="8543808" cy="4903611"/>
          </a:xfrm>
        </p:spPr>
        <p:txBody>
          <a:bodyPr/>
          <a:lstStyle/>
          <a:p>
            <a:pPr>
              <a:buNone/>
            </a:pPr>
            <a:r>
              <a:rPr lang="en-GB" sz="2000" dirty="0" err="1" smtClean="0"/>
              <a:t>Ehemalige</a:t>
            </a:r>
            <a:r>
              <a:rPr lang="en-GB" sz="2000" dirty="0" smtClean="0"/>
              <a:t> </a:t>
            </a:r>
            <a:r>
              <a:rPr lang="en-GB" sz="2000" dirty="0" err="1" smtClean="0"/>
              <a:t>Rolle</a:t>
            </a:r>
            <a:r>
              <a:rPr lang="en-GB" sz="2000" dirty="0" smtClean="0"/>
              <a:t> von </a:t>
            </a:r>
            <a:r>
              <a:rPr lang="en-GB" sz="2000" dirty="0" err="1" smtClean="0"/>
              <a:t>Hochschulen</a:t>
            </a:r>
            <a:endParaRPr lang="en-GB" sz="2000" dirty="0" smtClean="0"/>
          </a:p>
          <a:p>
            <a:pPr>
              <a:buNone/>
            </a:pPr>
            <a:endParaRPr lang="en-GB" sz="2000" dirty="0" smtClean="0">
              <a:solidFill>
                <a:srgbClr val="187186"/>
              </a:solidFill>
              <a:cs typeface="Calibri"/>
            </a:endParaRPr>
          </a:p>
          <a:p>
            <a:r>
              <a:rPr lang="en-GB" sz="2000" dirty="0" err="1" smtClean="0"/>
              <a:t>Wissenserzeuger</a:t>
            </a:r>
            <a:r>
              <a:rPr lang="en-GB" sz="2000" dirty="0" smtClean="0"/>
              <a:t> (mode 1)</a:t>
            </a:r>
          </a:p>
          <a:p>
            <a:r>
              <a:rPr lang="en-GB" sz="2000" dirty="0" err="1" smtClean="0"/>
              <a:t>Produzenten</a:t>
            </a:r>
            <a:r>
              <a:rPr lang="en-GB" sz="2000" dirty="0" smtClean="0"/>
              <a:t> des </a:t>
            </a:r>
            <a:r>
              <a:rPr lang="en-GB" sz="2000" dirty="0" err="1" smtClean="0"/>
              <a:t>humanen</a:t>
            </a:r>
            <a:r>
              <a:rPr lang="en-GB" sz="2000" dirty="0" smtClean="0"/>
              <a:t> </a:t>
            </a:r>
            <a:r>
              <a:rPr lang="en-GB" sz="2000" dirty="0" err="1" smtClean="0"/>
              <a:t>Kapitals</a:t>
            </a:r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r>
              <a:rPr lang="en-GB" sz="2000" dirty="0" err="1" smtClean="0"/>
              <a:t>Neue</a:t>
            </a:r>
            <a:r>
              <a:rPr lang="en-GB" sz="2000" dirty="0" smtClean="0"/>
              <a:t> </a:t>
            </a:r>
            <a:r>
              <a:rPr lang="en-GB" sz="2000" dirty="0" err="1" smtClean="0"/>
              <a:t>Rolle</a:t>
            </a:r>
            <a:r>
              <a:rPr lang="en-GB" sz="2000" dirty="0" smtClean="0"/>
              <a:t> von </a:t>
            </a:r>
            <a:r>
              <a:rPr lang="en-GB" sz="2000" dirty="0" err="1" smtClean="0"/>
              <a:t>Hochschulen</a:t>
            </a: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err="1" smtClean="0"/>
              <a:t>Arbeitgeber</a:t>
            </a:r>
            <a:endParaRPr lang="en-GB" sz="2000" dirty="0" smtClean="0"/>
          </a:p>
          <a:p>
            <a:r>
              <a:rPr lang="en-GB" sz="2000" dirty="0" err="1" smtClean="0"/>
              <a:t>Wissensverbreiter</a:t>
            </a:r>
            <a:r>
              <a:rPr lang="en-GB" sz="2000" dirty="0" smtClean="0"/>
              <a:t> (mode 2)</a:t>
            </a:r>
          </a:p>
          <a:p>
            <a:r>
              <a:rPr lang="en-GB" sz="2000" dirty="0" err="1" smtClean="0"/>
              <a:t>Regionale</a:t>
            </a:r>
            <a:r>
              <a:rPr lang="en-GB" sz="2000" dirty="0" smtClean="0"/>
              <a:t> </a:t>
            </a:r>
            <a:r>
              <a:rPr lang="en-GB" sz="2000" dirty="0" err="1" smtClean="0"/>
              <a:t>Akteur</a:t>
            </a:r>
            <a:r>
              <a:rPr lang="en-GB" sz="2000" dirty="0" smtClean="0"/>
              <a:t> und </a:t>
            </a:r>
            <a:r>
              <a:rPr lang="en-GB" sz="2000" dirty="0" err="1" smtClean="0"/>
              <a:t>Mitbestimmer</a:t>
            </a:r>
            <a:r>
              <a:rPr lang="en-GB" sz="2000" dirty="0" smtClean="0"/>
              <a:t> von </a:t>
            </a:r>
            <a:r>
              <a:rPr lang="en-GB" sz="2000" dirty="0" err="1" smtClean="0"/>
              <a:t>regionalen</a:t>
            </a:r>
            <a:r>
              <a:rPr lang="en-GB" sz="2000" dirty="0" smtClean="0"/>
              <a:t> </a:t>
            </a:r>
            <a:r>
              <a:rPr lang="en-GB" sz="2000" dirty="0" err="1" smtClean="0"/>
              <a:t>Prozessen</a:t>
            </a:r>
            <a:endParaRPr lang="en-GB" sz="2000" dirty="0" smtClean="0"/>
          </a:p>
          <a:p>
            <a:r>
              <a:rPr lang="en-GB" sz="2000" dirty="0" err="1" smtClean="0"/>
              <a:t>Netzwerker</a:t>
            </a:r>
            <a:r>
              <a:rPr lang="en-GB" sz="2000" dirty="0" smtClean="0"/>
              <a:t> </a:t>
            </a:r>
            <a:r>
              <a:rPr lang="en-GB" sz="2000" dirty="0" err="1" smtClean="0"/>
              <a:t>im</a:t>
            </a:r>
            <a:r>
              <a:rPr lang="en-GB" sz="2000" dirty="0" smtClean="0"/>
              <a:t> </a:t>
            </a:r>
            <a:r>
              <a:rPr lang="en-GB" sz="2000" dirty="0" err="1" smtClean="0"/>
              <a:t>Sinne</a:t>
            </a:r>
            <a:r>
              <a:rPr lang="en-GB" sz="2000" dirty="0" smtClean="0"/>
              <a:t> </a:t>
            </a:r>
            <a:r>
              <a:rPr lang="en-GB" sz="2000" dirty="0" err="1" smtClean="0"/>
              <a:t>einer</a:t>
            </a:r>
            <a:r>
              <a:rPr lang="en-GB" sz="2000" dirty="0" smtClean="0"/>
              <a:t> Triple Helix (</a:t>
            </a:r>
            <a:r>
              <a:rPr lang="en-GB" sz="2000" dirty="0" err="1" smtClean="0"/>
              <a:t>Hochschule</a:t>
            </a:r>
            <a:r>
              <a:rPr lang="en-GB" sz="2000" dirty="0" smtClean="0"/>
              <a:t>, </a:t>
            </a:r>
            <a:r>
              <a:rPr lang="en-GB" sz="2000" dirty="0" err="1" smtClean="0"/>
              <a:t>Wirtschaft</a:t>
            </a:r>
            <a:r>
              <a:rPr lang="en-GB" sz="2000" dirty="0" smtClean="0"/>
              <a:t>, </a:t>
            </a:r>
          </a:p>
          <a:p>
            <a:pPr>
              <a:buNone/>
            </a:pPr>
            <a:r>
              <a:rPr lang="en-GB" sz="2000" dirty="0" smtClean="0"/>
              <a:t>	</a:t>
            </a:r>
            <a:r>
              <a:rPr lang="en-GB" sz="2000" dirty="0" err="1" smtClean="0"/>
              <a:t>öffentliche</a:t>
            </a:r>
            <a:r>
              <a:rPr lang="en-GB" sz="2000" dirty="0" smtClean="0"/>
              <a:t> Hand)</a:t>
            </a:r>
          </a:p>
          <a:p>
            <a:endParaRPr lang="de-DE" sz="2000" dirty="0" smtClean="0"/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59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31892" y="749300"/>
            <a:ext cx="4741334" cy="874889"/>
          </a:xfrm>
        </p:spPr>
        <p:txBody>
          <a:bodyPr/>
          <a:lstStyle/>
          <a:p>
            <a:r>
              <a:rPr lang="en-GB" sz="2400" b="0" dirty="0" err="1" smtClean="0"/>
              <a:t>Warum</a:t>
            </a:r>
            <a:r>
              <a:rPr lang="en-GB" sz="2400" b="0" dirty="0" smtClean="0"/>
              <a:t> Alumni </a:t>
            </a:r>
            <a:r>
              <a:rPr lang="en-GB" sz="2400" b="0" dirty="0" err="1" smtClean="0"/>
              <a:t>Netzwerke</a:t>
            </a:r>
            <a:r>
              <a:rPr lang="en-GB" sz="2400" b="0" dirty="0" smtClean="0"/>
              <a:t>?</a:t>
            </a:r>
            <a:endParaRPr lang="en-GB" sz="2400" b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231892" y="1624189"/>
            <a:ext cx="7654808" cy="3608211"/>
          </a:xfrm>
        </p:spPr>
        <p:txBody>
          <a:bodyPr/>
          <a:lstStyle/>
          <a:p>
            <a:pPr marL="457200" indent="-457200">
              <a:buNone/>
            </a:pPr>
            <a:endParaRPr lang="en-GB" sz="2000" dirty="0" smtClean="0"/>
          </a:p>
          <a:p>
            <a:pPr marL="457200" indent="-457200"/>
            <a:r>
              <a:rPr lang="de-DE" sz="2000" dirty="0" err="1" smtClean="0"/>
              <a:t>Alumni</a:t>
            </a:r>
            <a:r>
              <a:rPr lang="de-DE" sz="2000" dirty="0" smtClean="0"/>
              <a:t> Netzwerke stehen in Kontakt zu Ehemaligen </a:t>
            </a:r>
          </a:p>
          <a:p>
            <a:pPr marL="457200" indent="-9525">
              <a:buNone/>
            </a:pPr>
            <a:r>
              <a:rPr lang="de-DE" sz="2000" dirty="0" smtClean="0"/>
              <a:t>(und eventuell auch zu aktuell Studierenden) </a:t>
            </a:r>
          </a:p>
          <a:p>
            <a:pPr marL="457200" indent="-457200"/>
            <a:endParaRPr lang="de-DE" sz="2000" dirty="0" smtClean="0"/>
          </a:p>
          <a:p>
            <a:pPr marL="457200" indent="-457200"/>
            <a:r>
              <a:rPr lang="de-DE" sz="2000" dirty="0" err="1" smtClean="0"/>
              <a:t>Alumni</a:t>
            </a:r>
            <a:r>
              <a:rPr lang="de-DE" sz="2000" dirty="0" smtClean="0"/>
              <a:t> Netzwerk erinnern an die Studienzeit – persönliche Bindung</a:t>
            </a:r>
          </a:p>
          <a:p>
            <a:pPr marL="457200" indent="-457200"/>
            <a:endParaRPr lang="de-DE" sz="2000" dirty="0" smtClean="0"/>
          </a:p>
          <a:p>
            <a:pPr marL="457200" indent="-457200"/>
            <a:r>
              <a:rPr lang="de-DE" sz="2000" dirty="0" err="1" smtClean="0"/>
              <a:t>Alumni</a:t>
            </a:r>
            <a:r>
              <a:rPr lang="de-DE" sz="2000" dirty="0" smtClean="0"/>
              <a:t> Netzwerke werden dann genutzt und kontaktiert,</a:t>
            </a:r>
          </a:p>
          <a:p>
            <a:pPr marL="457200" indent="-457200">
              <a:buNone/>
            </a:pPr>
            <a:r>
              <a:rPr lang="de-DE" sz="2000" dirty="0" smtClean="0"/>
              <a:t>	wenn kein weiterer Kontakt mehr zur Region vorhanden ist</a:t>
            </a:r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7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31891" y="381000"/>
            <a:ext cx="8159633" cy="874889"/>
          </a:xfrm>
        </p:spPr>
        <p:txBody>
          <a:bodyPr/>
          <a:lstStyle/>
          <a:p>
            <a:r>
              <a:rPr lang="en-GB" b="0" dirty="0" err="1" smtClean="0"/>
              <a:t>Vorteile</a:t>
            </a:r>
            <a:r>
              <a:rPr lang="en-GB" b="0" dirty="0" smtClean="0"/>
              <a:t> </a:t>
            </a:r>
            <a:r>
              <a:rPr lang="en-GB" b="0" dirty="0" err="1" smtClean="0"/>
              <a:t>für</a:t>
            </a:r>
            <a:r>
              <a:rPr lang="en-GB" b="0" dirty="0" smtClean="0"/>
              <a:t> </a:t>
            </a:r>
            <a:r>
              <a:rPr lang="en-GB" b="0" dirty="0" err="1" smtClean="0"/>
              <a:t>Hochschulen</a:t>
            </a:r>
            <a:r>
              <a:rPr lang="en-GB" b="0" dirty="0" smtClean="0"/>
              <a:t> und Alumni </a:t>
            </a:r>
            <a:r>
              <a:rPr lang="en-GB" b="0" dirty="0" err="1" smtClean="0"/>
              <a:t>Netzwerke</a:t>
            </a:r>
            <a:endParaRPr lang="en-GB" b="0" dirty="0" smtClean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130292" y="1244600"/>
            <a:ext cx="8543808" cy="4903611"/>
          </a:xfrm>
        </p:spPr>
        <p:txBody>
          <a:bodyPr/>
          <a:lstStyle/>
          <a:p>
            <a:r>
              <a:rPr lang="en-GB" sz="2000" dirty="0" err="1" smtClean="0"/>
              <a:t>Mittlerfunktion</a:t>
            </a:r>
            <a:r>
              <a:rPr lang="en-GB" sz="2000" dirty="0" smtClean="0"/>
              <a:t> </a:t>
            </a:r>
            <a:r>
              <a:rPr lang="en-GB" sz="2000" dirty="0" err="1" smtClean="0"/>
              <a:t>zwischen</a:t>
            </a:r>
            <a:r>
              <a:rPr lang="en-GB" sz="2000" dirty="0" smtClean="0"/>
              <a:t> </a:t>
            </a:r>
            <a:r>
              <a:rPr lang="en-GB" sz="2000" dirty="0" err="1" smtClean="0"/>
              <a:t>Universitäten</a:t>
            </a:r>
            <a:r>
              <a:rPr lang="en-GB" sz="2000" dirty="0" smtClean="0"/>
              <a:t> und </a:t>
            </a:r>
            <a:r>
              <a:rPr lang="en-GB" sz="2000" dirty="0" err="1" smtClean="0"/>
              <a:t>der</a:t>
            </a:r>
            <a:r>
              <a:rPr lang="en-GB" sz="2000" dirty="0" smtClean="0"/>
              <a:t> </a:t>
            </a:r>
            <a:r>
              <a:rPr lang="en-GB" sz="2000" dirty="0" err="1" smtClean="0"/>
              <a:t>Wirtschaft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err="1" smtClean="0"/>
              <a:t>Steigerung</a:t>
            </a:r>
            <a:r>
              <a:rPr lang="en-GB" sz="2000" dirty="0" smtClean="0"/>
              <a:t> des </a:t>
            </a:r>
            <a:r>
              <a:rPr lang="en-GB" sz="2000" dirty="0" err="1" smtClean="0"/>
              <a:t>Bekanntheitgrades</a:t>
            </a: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err="1" smtClean="0"/>
              <a:t>Mitbestimmung</a:t>
            </a:r>
            <a:r>
              <a:rPr lang="en-GB" sz="2000" dirty="0" smtClean="0"/>
              <a:t> </a:t>
            </a:r>
            <a:r>
              <a:rPr lang="en-GB" sz="2000" dirty="0" err="1" smtClean="0"/>
              <a:t>regionaler</a:t>
            </a:r>
            <a:r>
              <a:rPr lang="en-GB" sz="2000" dirty="0" smtClean="0"/>
              <a:t> </a:t>
            </a:r>
            <a:r>
              <a:rPr lang="en-GB" sz="2000" dirty="0" err="1" smtClean="0"/>
              <a:t>Prozesse</a:t>
            </a:r>
            <a:r>
              <a:rPr lang="en-GB" sz="2000" dirty="0" smtClean="0"/>
              <a:t> </a:t>
            </a:r>
            <a:r>
              <a:rPr lang="en-GB" sz="2000" dirty="0" err="1" smtClean="0"/>
              <a:t>durch</a:t>
            </a:r>
            <a:r>
              <a:rPr lang="en-GB" sz="2000" dirty="0" smtClean="0"/>
              <a:t> die </a:t>
            </a:r>
            <a:r>
              <a:rPr lang="en-GB" sz="2000" dirty="0" err="1" smtClean="0"/>
              <a:t>Wiedergewinnung</a:t>
            </a:r>
            <a:r>
              <a:rPr lang="en-GB" sz="2000" dirty="0" smtClean="0"/>
              <a:t> </a:t>
            </a:r>
          </a:p>
          <a:p>
            <a:pPr>
              <a:buNone/>
            </a:pPr>
            <a:r>
              <a:rPr lang="en-GB" sz="2000" dirty="0" smtClean="0"/>
              <a:t>	von </a:t>
            </a:r>
            <a:r>
              <a:rPr lang="en-GB" sz="2000" dirty="0" err="1" smtClean="0"/>
              <a:t>Hochqualifizierten</a:t>
            </a: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err="1" smtClean="0"/>
              <a:t>Attraktion</a:t>
            </a:r>
            <a:r>
              <a:rPr lang="en-GB" sz="2000" dirty="0" smtClean="0"/>
              <a:t> </a:t>
            </a:r>
            <a:r>
              <a:rPr lang="en-GB" sz="2000" dirty="0" err="1" smtClean="0"/>
              <a:t>ehemaliger</a:t>
            </a:r>
            <a:r>
              <a:rPr lang="en-GB" sz="2000" dirty="0" smtClean="0"/>
              <a:t> </a:t>
            </a:r>
            <a:r>
              <a:rPr lang="en-GB" sz="2000" dirty="0" err="1" smtClean="0"/>
              <a:t>Absolventen</a:t>
            </a:r>
            <a:r>
              <a:rPr lang="en-GB" sz="2000" dirty="0" smtClean="0"/>
              <a:t>, </a:t>
            </a:r>
            <a:r>
              <a:rPr lang="en-GB" sz="2000" dirty="0" err="1" smtClean="0"/>
              <a:t>mittlerweile</a:t>
            </a:r>
            <a:r>
              <a:rPr lang="en-GB" sz="2000" dirty="0" smtClean="0"/>
              <a:t> ‘High Professionals’</a:t>
            </a:r>
          </a:p>
          <a:p>
            <a:pPr>
              <a:buNone/>
            </a:pPr>
            <a:endParaRPr lang="en-GB" dirty="0" smtClean="0"/>
          </a:p>
          <a:p>
            <a:r>
              <a:rPr lang="en-GB" sz="2000" dirty="0" smtClean="0"/>
              <a:t>Match </a:t>
            </a:r>
            <a:r>
              <a:rPr lang="en-GB" sz="2000" dirty="0" err="1" smtClean="0"/>
              <a:t>zwischen</a:t>
            </a:r>
            <a:r>
              <a:rPr lang="en-GB" sz="2000" dirty="0" smtClean="0"/>
              <a:t> </a:t>
            </a:r>
            <a:r>
              <a:rPr lang="en-GB" sz="2000" dirty="0" err="1" smtClean="0"/>
              <a:t>Nachfragen</a:t>
            </a:r>
            <a:r>
              <a:rPr lang="en-GB" sz="2000" dirty="0" smtClean="0"/>
              <a:t> </a:t>
            </a:r>
            <a:r>
              <a:rPr lang="en-GB" sz="2000" dirty="0" err="1" smtClean="0"/>
              <a:t>aus</a:t>
            </a:r>
            <a:r>
              <a:rPr lang="en-GB" sz="2000" dirty="0" smtClean="0"/>
              <a:t> </a:t>
            </a:r>
            <a:r>
              <a:rPr lang="en-GB" sz="2000" dirty="0" err="1" smtClean="0"/>
              <a:t>der</a:t>
            </a:r>
            <a:r>
              <a:rPr lang="en-GB" sz="2000" dirty="0" smtClean="0"/>
              <a:t> </a:t>
            </a:r>
            <a:r>
              <a:rPr lang="en-GB" sz="2000" dirty="0" err="1" smtClean="0"/>
              <a:t>Wirtschaft</a:t>
            </a:r>
            <a:r>
              <a:rPr lang="en-GB" sz="2000" dirty="0" smtClean="0"/>
              <a:t> und </a:t>
            </a:r>
            <a:r>
              <a:rPr lang="en-GB" sz="2000" dirty="0" err="1" smtClean="0"/>
              <a:t>Absolventen</a:t>
            </a: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err="1" smtClean="0"/>
              <a:t>Verbesserung</a:t>
            </a:r>
            <a:r>
              <a:rPr lang="en-GB" sz="2000" dirty="0" smtClean="0"/>
              <a:t> </a:t>
            </a:r>
            <a:r>
              <a:rPr lang="en-GB" sz="2000" dirty="0" err="1" smtClean="0"/>
              <a:t>regionaler</a:t>
            </a:r>
            <a:r>
              <a:rPr lang="en-GB" sz="2000" dirty="0" smtClean="0"/>
              <a:t> </a:t>
            </a:r>
            <a:r>
              <a:rPr lang="en-GB" sz="2000" dirty="0" err="1" smtClean="0"/>
              <a:t>Lebensqualität</a:t>
            </a:r>
            <a:r>
              <a:rPr lang="en-GB" sz="2000" dirty="0" smtClean="0"/>
              <a:t>, </a:t>
            </a:r>
            <a:r>
              <a:rPr lang="en-GB" sz="2000" dirty="0" err="1" smtClean="0"/>
              <a:t>Steigerung</a:t>
            </a:r>
            <a:r>
              <a:rPr lang="en-GB" sz="2000" dirty="0" smtClean="0"/>
              <a:t> </a:t>
            </a:r>
            <a:r>
              <a:rPr lang="en-GB" sz="2000" dirty="0" err="1" smtClean="0"/>
              <a:t>der</a:t>
            </a:r>
            <a:r>
              <a:rPr lang="en-GB" sz="2000" dirty="0" smtClean="0"/>
              <a:t> </a:t>
            </a:r>
            <a:r>
              <a:rPr lang="en-GB" sz="2000" dirty="0" err="1" smtClean="0"/>
              <a:t>regionaler</a:t>
            </a:r>
            <a:r>
              <a:rPr lang="en-GB" sz="2000" dirty="0" smtClean="0"/>
              <a:t> </a:t>
            </a:r>
          </a:p>
          <a:p>
            <a:pPr>
              <a:buNone/>
            </a:pPr>
            <a:r>
              <a:rPr lang="en-GB" sz="2000" dirty="0" smtClean="0"/>
              <a:t>	</a:t>
            </a:r>
            <a:r>
              <a:rPr lang="en-GB" sz="2000" dirty="0" err="1" smtClean="0"/>
              <a:t>Attraktivität</a:t>
            </a: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err="1" smtClean="0"/>
              <a:t>Ansprache</a:t>
            </a:r>
            <a:r>
              <a:rPr lang="en-GB" sz="2000" dirty="0" smtClean="0"/>
              <a:t> </a:t>
            </a:r>
            <a:r>
              <a:rPr lang="en-GB" sz="2000" dirty="0" err="1" smtClean="0"/>
              <a:t>weitere</a:t>
            </a:r>
            <a:r>
              <a:rPr lang="en-GB" sz="2000" dirty="0" smtClean="0"/>
              <a:t> </a:t>
            </a:r>
            <a:r>
              <a:rPr lang="en-GB" sz="2000" dirty="0" err="1" smtClean="0"/>
              <a:t>Bewerber</a:t>
            </a:r>
            <a:r>
              <a:rPr lang="en-GB" sz="2000" dirty="0" smtClean="0"/>
              <a:t> </a:t>
            </a:r>
            <a:endParaRPr lang="en-GB" dirty="0" smtClean="0"/>
          </a:p>
          <a:p>
            <a:endParaRPr lang="en-GB" sz="1600" dirty="0" smtClean="0"/>
          </a:p>
          <a:p>
            <a:pPr lvl="0">
              <a:buNone/>
            </a:pPr>
            <a:endParaRPr lang="en-GB" sz="1600" dirty="0" smtClean="0"/>
          </a:p>
          <a:p>
            <a:pPr lvl="0">
              <a:buNone/>
            </a:pPr>
            <a:endParaRPr lang="de-DE" sz="1600" dirty="0"/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31892" y="838200"/>
            <a:ext cx="4741334" cy="874889"/>
          </a:xfrm>
        </p:spPr>
        <p:txBody>
          <a:bodyPr/>
          <a:lstStyle/>
          <a:p>
            <a:r>
              <a:rPr lang="en-GB" b="0" dirty="0" smtClean="0"/>
              <a:t>Was </a:t>
            </a:r>
            <a:r>
              <a:rPr lang="en-GB" b="0" dirty="0" err="1" smtClean="0"/>
              <a:t>ist</a:t>
            </a:r>
            <a:r>
              <a:rPr lang="en-GB" b="0" dirty="0" smtClean="0"/>
              <a:t> ‚BRAND‘</a:t>
            </a:r>
            <a:endParaRPr lang="en-GB" b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231892" y="2120900"/>
            <a:ext cx="8543808" cy="3600000"/>
          </a:xfrm>
        </p:spPr>
        <p:txBody>
          <a:bodyPr/>
          <a:lstStyle/>
          <a:p>
            <a:r>
              <a:rPr lang="de-DE" sz="2000" dirty="0" smtClean="0"/>
              <a:t>BRAND steht für </a:t>
            </a:r>
            <a:r>
              <a:rPr lang="de-DE" b="1" dirty="0" err="1" smtClean="0"/>
              <a:t>B</a:t>
            </a:r>
            <a:r>
              <a:rPr lang="de-DE" sz="2000" dirty="0" err="1" smtClean="0"/>
              <a:t>order</a:t>
            </a:r>
            <a:r>
              <a:rPr lang="de-DE" sz="2000" dirty="0" smtClean="0"/>
              <a:t> </a:t>
            </a:r>
            <a:r>
              <a:rPr lang="de-DE" b="1" dirty="0" err="1" smtClean="0"/>
              <a:t>R</a:t>
            </a:r>
            <a:r>
              <a:rPr lang="de-DE" sz="2000" dirty="0" err="1" smtClean="0"/>
              <a:t>egions</a:t>
            </a:r>
            <a:r>
              <a:rPr lang="de-DE" sz="2000" dirty="0" smtClean="0"/>
              <a:t> </a:t>
            </a:r>
            <a:r>
              <a:rPr lang="de-DE" b="1" dirty="0" err="1" smtClean="0"/>
              <a:t>A</a:t>
            </a:r>
            <a:r>
              <a:rPr lang="de-DE" sz="2000" dirty="0" err="1" smtClean="0"/>
              <a:t>lumni</a:t>
            </a:r>
            <a:r>
              <a:rPr lang="de-DE" sz="2000" dirty="0" smtClean="0"/>
              <a:t> </a:t>
            </a:r>
            <a:r>
              <a:rPr lang="de-DE" b="1" dirty="0" err="1" smtClean="0"/>
              <a:t>N</a:t>
            </a:r>
            <a:r>
              <a:rPr lang="de-DE" sz="2000" dirty="0" err="1" smtClean="0"/>
              <a:t>etwork</a:t>
            </a:r>
            <a:r>
              <a:rPr lang="de-DE" sz="2000" dirty="0" smtClean="0"/>
              <a:t> </a:t>
            </a:r>
            <a:r>
              <a:rPr lang="de-DE" b="1" dirty="0" err="1" smtClean="0"/>
              <a:t>D</a:t>
            </a:r>
            <a:r>
              <a:rPr lang="de-DE" sz="2000" dirty="0" err="1" smtClean="0"/>
              <a:t>evelopment</a:t>
            </a:r>
            <a:r>
              <a:rPr lang="de-DE" sz="2000" dirty="0" smtClean="0"/>
              <a:t> </a:t>
            </a:r>
          </a:p>
          <a:p>
            <a:pPr>
              <a:buNone/>
            </a:pPr>
            <a:endParaRPr lang="de-DE" sz="2000" dirty="0" smtClean="0"/>
          </a:p>
          <a:p>
            <a:r>
              <a:rPr lang="de-DE" sz="2000" dirty="0" smtClean="0"/>
              <a:t>BRAND ist ein INTERREG IV C Mini-Programme Subprojekt - gefördert durch den</a:t>
            </a:r>
          </a:p>
          <a:p>
            <a:pPr>
              <a:buNone/>
            </a:pPr>
            <a:r>
              <a:rPr lang="de-DE" sz="2000" dirty="0" smtClean="0"/>
              <a:t>	‚European Regional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 Fund (ERDF)‘</a:t>
            </a:r>
          </a:p>
          <a:p>
            <a:pPr>
              <a:buNone/>
            </a:pPr>
            <a:endParaRPr lang="de-DE" sz="2000" dirty="0" smtClean="0"/>
          </a:p>
          <a:p>
            <a:r>
              <a:rPr lang="de-DE" sz="2000" dirty="0" smtClean="0"/>
              <a:t>BRAND hat eine Projektlaufzeit von zwei Jahren</a:t>
            </a:r>
          </a:p>
          <a:p>
            <a:pPr>
              <a:buNone/>
            </a:pPr>
            <a:endParaRPr lang="de-DE" sz="2000" dirty="0" smtClean="0"/>
          </a:p>
          <a:p>
            <a:r>
              <a:rPr lang="de-DE" sz="2000" dirty="0" smtClean="0"/>
              <a:t>BRAND Konsortium besteht aus 5 europäischen Regionen, so genannten </a:t>
            </a:r>
          </a:p>
          <a:p>
            <a:pPr>
              <a:buNone/>
            </a:pPr>
            <a:r>
              <a:rPr lang="de-DE" sz="2000" dirty="0" smtClean="0"/>
              <a:t>	Grenzregionen</a:t>
            </a:r>
            <a:endParaRPr lang="de-DE" sz="2000" dirty="0"/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31891" y="358775"/>
            <a:ext cx="5711709" cy="874889"/>
          </a:xfrm>
        </p:spPr>
        <p:txBody>
          <a:bodyPr/>
          <a:lstStyle/>
          <a:p>
            <a:r>
              <a:rPr lang="en-GB" b="0" dirty="0" smtClean="0"/>
              <a:t>Analyse von Alumni </a:t>
            </a:r>
            <a:r>
              <a:rPr lang="en-GB" b="0" dirty="0" err="1" smtClean="0"/>
              <a:t>Netzwerken</a:t>
            </a:r>
            <a:endParaRPr lang="en-GB" b="0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346192" y="1420989"/>
            <a:ext cx="8073908" cy="360821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Analyse von 11 </a:t>
            </a:r>
            <a:r>
              <a:rPr lang="en-GB" sz="2000" dirty="0" err="1" smtClean="0"/>
              <a:t>Netzwerken</a:t>
            </a:r>
            <a:r>
              <a:rPr lang="en-GB" sz="2000" dirty="0" smtClean="0"/>
              <a:t> in </a:t>
            </a:r>
            <a:r>
              <a:rPr lang="en-GB" sz="2000" dirty="0" err="1" smtClean="0"/>
              <a:t>fünf</a:t>
            </a:r>
            <a:r>
              <a:rPr lang="en-GB" sz="2000" dirty="0" smtClean="0"/>
              <a:t> </a:t>
            </a:r>
            <a:r>
              <a:rPr lang="en-GB" sz="2000" dirty="0" err="1" smtClean="0"/>
              <a:t>Grenzregionen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err="1" smtClean="0"/>
              <a:t>Typen</a:t>
            </a:r>
            <a:r>
              <a:rPr lang="en-GB" sz="2000" dirty="0" smtClean="0"/>
              <a:t> von </a:t>
            </a:r>
            <a:r>
              <a:rPr lang="en-GB" sz="2000" dirty="0" err="1" smtClean="0"/>
              <a:t>Netzwerken</a:t>
            </a:r>
            <a:r>
              <a:rPr lang="en-GB" sz="2000" dirty="0" smtClean="0"/>
              <a:t>: 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/>
            <a:r>
              <a:rPr lang="en-GB" sz="2000" dirty="0" smtClean="0"/>
              <a:t> </a:t>
            </a:r>
            <a:r>
              <a:rPr lang="en-GB" sz="2000" dirty="0" err="1" smtClean="0">
                <a:solidFill>
                  <a:srgbClr val="31859C"/>
                </a:solidFill>
              </a:rPr>
              <a:t>Übergeordnete</a:t>
            </a:r>
            <a:r>
              <a:rPr lang="en-GB" sz="2000" dirty="0" smtClean="0">
                <a:solidFill>
                  <a:srgbClr val="31859C"/>
                </a:solidFill>
              </a:rPr>
              <a:t> AN</a:t>
            </a:r>
          </a:p>
          <a:p>
            <a:pPr marL="0" indent="0"/>
            <a:r>
              <a:rPr lang="en-GB" sz="2000" dirty="0" smtClean="0">
                <a:solidFill>
                  <a:srgbClr val="31859C"/>
                </a:solidFill>
              </a:rPr>
              <a:t> </a:t>
            </a:r>
            <a:r>
              <a:rPr lang="en-GB" sz="2000" dirty="0" err="1" smtClean="0">
                <a:solidFill>
                  <a:srgbClr val="31859C"/>
                </a:solidFill>
              </a:rPr>
              <a:t>Fachbereich</a:t>
            </a:r>
            <a:r>
              <a:rPr lang="en-GB" sz="2000" dirty="0" smtClean="0">
                <a:solidFill>
                  <a:srgbClr val="31859C"/>
                </a:solidFill>
              </a:rPr>
              <a:t> AN, </a:t>
            </a:r>
          </a:p>
          <a:p>
            <a:pPr marL="0" indent="0"/>
            <a:r>
              <a:rPr lang="en-GB" sz="2000" dirty="0" smtClean="0">
                <a:solidFill>
                  <a:srgbClr val="31859C"/>
                </a:solidFill>
              </a:rPr>
              <a:t> Professor-</a:t>
            </a:r>
            <a:r>
              <a:rPr lang="en-GB" sz="2000" dirty="0" err="1" smtClean="0">
                <a:solidFill>
                  <a:srgbClr val="31859C"/>
                </a:solidFill>
              </a:rPr>
              <a:t>geführte</a:t>
            </a:r>
            <a:r>
              <a:rPr lang="en-GB" sz="2000" dirty="0" smtClean="0">
                <a:solidFill>
                  <a:srgbClr val="31859C"/>
                </a:solidFill>
              </a:rPr>
              <a:t> AN </a:t>
            </a:r>
          </a:p>
          <a:p>
            <a:pPr marL="0" indent="0"/>
            <a:r>
              <a:rPr lang="en-GB" sz="2000" dirty="0" smtClean="0">
                <a:solidFill>
                  <a:srgbClr val="31859C"/>
                </a:solidFill>
              </a:rPr>
              <a:t> </a:t>
            </a:r>
            <a:r>
              <a:rPr lang="en-GB" sz="2000" dirty="0" err="1" smtClean="0">
                <a:solidFill>
                  <a:srgbClr val="31859C"/>
                </a:solidFill>
              </a:rPr>
              <a:t>universitäre</a:t>
            </a:r>
            <a:r>
              <a:rPr lang="en-GB" sz="2000" dirty="0" smtClean="0">
                <a:solidFill>
                  <a:srgbClr val="31859C"/>
                </a:solidFill>
              </a:rPr>
              <a:t> AN und </a:t>
            </a:r>
            <a:r>
              <a:rPr lang="en-GB" sz="2000" dirty="0" err="1" smtClean="0">
                <a:solidFill>
                  <a:srgbClr val="31859C"/>
                </a:solidFill>
              </a:rPr>
              <a:t>Fachhochschule</a:t>
            </a:r>
            <a:endParaRPr lang="en-GB" sz="2000" dirty="0" smtClean="0">
              <a:solidFill>
                <a:srgbClr val="31859C"/>
              </a:solidFill>
            </a:endParaRPr>
          </a:p>
          <a:p>
            <a:pPr marL="0" indent="0"/>
            <a:r>
              <a:rPr lang="en-GB" sz="2000" dirty="0" smtClean="0">
                <a:solidFill>
                  <a:srgbClr val="31859C"/>
                </a:solidFill>
              </a:rPr>
              <a:t> </a:t>
            </a:r>
            <a:r>
              <a:rPr lang="en-GB" sz="2000" dirty="0" err="1" smtClean="0">
                <a:solidFill>
                  <a:srgbClr val="31859C"/>
                </a:solidFill>
              </a:rPr>
              <a:t>organisiert</a:t>
            </a:r>
            <a:r>
              <a:rPr lang="en-GB" sz="2000" dirty="0" smtClean="0">
                <a:solidFill>
                  <a:srgbClr val="31859C"/>
                </a:solidFill>
              </a:rPr>
              <a:t> und </a:t>
            </a:r>
            <a:r>
              <a:rPr lang="en-GB" sz="2000" dirty="0" err="1" smtClean="0">
                <a:solidFill>
                  <a:srgbClr val="31859C"/>
                </a:solidFill>
              </a:rPr>
              <a:t>informell</a:t>
            </a:r>
            <a:r>
              <a:rPr lang="en-GB" sz="2000" dirty="0" smtClean="0">
                <a:solidFill>
                  <a:srgbClr val="31859C"/>
                </a:solidFill>
              </a:rPr>
              <a:t> </a:t>
            </a:r>
          </a:p>
          <a:p>
            <a:pPr marL="0" indent="0"/>
            <a:r>
              <a:rPr lang="en-GB" sz="2000" dirty="0" smtClean="0">
                <a:solidFill>
                  <a:srgbClr val="31859C"/>
                </a:solidFill>
              </a:rPr>
              <a:t> </a:t>
            </a:r>
            <a:r>
              <a:rPr lang="en-GB" sz="2000" dirty="0" err="1" smtClean="0">
                <a:solidFill>
                  <a:srgbClr val="31859C"/>
                </a:solidFill>
              </a:rPr>
              <a:t>gebührenfrei</a:t>
            </a:r>
            <a:r>
              <a:rPr lang="en-GB" sz="2000" dirty="0" smtClean="0">
                <a:solidFill>
                  <a:srgbClr val="31859C"/>
                </a:solidFill>
              </a:rPr>
              <a:t> und </a:t>
            </a:r>
            <a:r>
              <a:rPr lang="en-GB" sz="2000" dirty="0" err="1" smtClean="0">
                <a:solidFill>
                  <a:srgbClr val="31859C"/>
                </a:solidFill>
              </a:rPr>
              <a:t>gebührenpflichtig</a:t>
            </a:r>
            <a:endParaRPr lang="en-GB" sz="2000" dirty="0" smtClean="0">
              <a:solidFill>
                <a:srgbClr val="31859C"/>
              </a:solidFill>
            </a:endParaRPr>
          </a:p>
          <a:p>
            <a:pPr marL="0" indent="0"/>
            <a:r>
              <a:rPr lang="en-GB" sz="2000" dirty="0" smtClean="0">
                <a:solidFill>
                  <a:srgbClr val="31859C"/>
                </a:solidFill>
              </a:rPr>
              <a:t> </a:t>
            </a:r>
            <a:r>
              <a:rPr lang="en-GB" sz="2000" dirty="0" err="1" smtClean="0">
                <a:solidFill>
                  <a:srgbClr val="31859C"/>
                </a:solidFill>
              </a:rPr>
              <a:t>verschieden</a:t>
            </a:r>
            <a:r>
              <a:rPr lang="en-GB" sz="2000" dirty="0" smtClean="0">
                <a:solidFill>
                  <a:srgbClr val="31859C"/>
                </a:solidFill>
              </a:rPr>
              <a:t> in </a:t>
            </a:r>
            <a:r>
              <a:rPr lang="en-GB" sz="2000" dirty="0" err="1" smtClean="0">
                <a:solidFill>
                  <a:srgbClr val="31859C"/>
                </a:solidFill>
              </a:rPr>
              <a:t>ihren</a:t>
            </a:r>
            <a:r>
              <a:rPr lang="en-GB" sz="2000" dirty="0" smtClean="0">
                <a:solidFill>
                  <a:srgbClr val="31859C"/>
                </a:solidFill>
              </a:rPr>
              <a:t>  </a:t>
            </a:r>
            <a:r>
              <a:rPr lang="en-GB" sz="2000" dirty="0" err="1" smtClean="0">
                <a:solidFill>
                  <a:srgbClr val="31859C"/>
                </a:solidFill>
              </a:rPr>
              <a:t>Lebenszyklen</a:t>
            </a:r>
            <a:endParaRPr lang="en-GB" sz="2000" dirty="0" smtClean="0">
              <a:solidFill>
                <a:srgbClr val="31859C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187186"/>
              </a:solidFill>
            </a:endParaRPr>
          </a:p>
          <a:p>
            <a:endParaRPr lang="de-DE" sz="2000" dirty="0" smtClean="0"/>
          </a:p>
          <a:p>
            <a:pPr marL="457200" indent="-457200">
              <a:buAutoNum type="arabicParenBoth" startAt="3"/>
            </a:pPr>
            <a:endParaRPr lang="de-DE" sz="2000" i="1" dirty="0" smtClean="0"/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smtClean="0"/>
              <a:t>	</a:t>
            </a:r>
            <a:r>
              <a:rPr lang="de-DE" sz="2000" dirty="0" smtClean="0"/>
              <a:t> </a:t>
            </a:r>
          </a:p>
          <a:p>
            <a:pPr marL="457200" indent="-457200">
              <a:buNone/>
            </a:pPr>
            <a:endParaRPr lang="de-DE" sz="2000" dirty="0" smtClean="0"/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1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mit Pfeil 8"/>
          <p:cNvCxnSpPr/>
          <p:nvPr/>
        </p:nvCxnSpPr>
        <p:spPr>
          <a:xfrm rot="16200000" flipV="1">
            <a:off x="-235744" y="2597945"/>
            <a:ext cx="4750595" cy="1190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2146300" y="4978401"/>
            <a:ext cx="6019800" cy="1588"/>
          </a:xfrm>
          <a:prstGeom prst="straightConnector1">
            <a:avLst/>
          </a:prstGeom>
          <a:ln>
            <a:solidFill>
              <a:srgbClr val="31859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5400000">
            <a:off x="1995091" y="51296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 rot="16200000">
            <a:off x="1561754" y="5477589"/>
            <a:ext cx="13716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31859C"/>
                </a:solidFill>
              </a:rPr>
              <a:t>Field</a:t>
            </a:r>
            <a:r>
              <a:rPr lang="de-DE" sz="1000" b="1" dirty="0" smtClean="0">
                <a:solidFill>
                  <a:srgbClr val="31859C"/>
                </a:solidFill>
              </a:rPr>
              <a:t> of </a:t>
            </a:r>
            <a:r>
              <a:rPr lang="de-DE" sz="1000" b="1" dirty="0" err="1" smtClean="0">
                <a:solidFill>
                  <a:srgbClr val="31859C"/>
                </a:solidFill>
              </a:rPr>
              <a:t>study</a:t>
            </a:r>
            <a:r>
              <a:rPr lang="de-DE" sz="1000" b="1" dirty="0" smtClean="0">
                <a:solidFill>
                  <a:srgbClr val="31859C"/>
                </a:solidFill>
              </a:rPr>
              <a:t>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>
          <a:xfrm rot="5400000">
            <a:off x="3527558" y="51296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 rot="16200000">
            <a:off x="3312239" y="5306140"/>
            <a:ext cx="952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31859C"/>
                </a:solidFill>
              </a:rPr>
              <a:t>Faculty</a:t>
            </a:r>
            <a:r>
              <a:rPr lang="de-DE" sz="1000" b="1" dirty="0" smtClean="0">
                <a:solidFill>
                  <a:srgbClr val="31859C"/>
                </a:solidFill>
              </a:rPr>
              <a:t>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37" name="Gerade Verbindung 36"/>
          <p:cNvCxnSpPr/>
          <p:nvPr/>
        </p:nvCxnSpPr>
        <p:spPr>
          <a:xfrm rot="5400000">
            <a:off x="4890691" y="51296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 rot="16200000">
            <a:off x="4347977" y="5608824"/>
            <a:ext cx="1608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Univ. of </a:t>
            </a:r>
            <a:r>
              <a:rPr lang="de-DE" sz="1000" b="1" dirty="0" err="1" smtClean="0">
                <a:solidFill>
                  <a:srgbClr val="31859C"/>
                </a:solidFill>
              </a:rPr>
              <a:t>Appl</a:t>
            </a:r>
            <a:r>
              <a:rPr lang="de-DE" sz="1000" b="1" dirty="0" smtClean="0">
                <a:solidFill>
                  <a:srgbClr val="31859C"/>
                </a:solidFill>
              </a:rPr>
              <a:t>. Science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 rot="16200000">
            <a:off x="6066711" y="540139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University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 rot="5400000">
            <a:off x="6338491" y="51296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rot="5400000">
            <a:off x="7786291" y="51296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 rot="16200000">
            <a:off x="7493041" y="5397543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err="1" smtClean="0">
                <a:solidFill>
                  <a:srgbClr val="31859C"/>
                </a:solidFill>
              </a:rPr>
              <a:t>Umbrella</a:t>
            </a:r>
            <a:r>
              <a:rPr lang="de-DE" sz="1050" b="1" dirty="0" smtClean="0">
                <a:solidFill>
                  <a:srgbClr val="31859C"/>
                </a:solidFill>
              </a:rPr>
              <a:t> AN</a:t>
            </a:r>
            <a:endParaRPr lang="de-DE" sz="1050" b="1" dirty="0">
              <a:solidFill>
                <a:srgbClr val="31859C"/>
              </a:solidFill>
            </a:endParaRPr>
          </a:p>
        </p:txBody>
      </p:sp>
      <p:cxnSp>
        <p:nvCxnSpPr>
          <p:cNvPr id="49" name="Gerade Verbindung 48"/>
          <p:cNvCxnSpPr/>
          <p:nvPr/>
        </p:nvCxnSpPr>
        <p:spPr>
          <a:xfrm rot="5400000" flipH="1" flipV="1">
            <a:off x="2893655" y="2859446"/>
            <a:ext cx="4305300" cy="8810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rot="5400000" flipH="1" flipV="1">
            <a:off x="4341455" y="2872146"/>
            <a:ext cx="4305300" cy="8810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rot="5400000" flipH="1" flipV="1">
            <a:off x="1534755" y="2859446"/>
            <a:ext cx="4305300" cy="8810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rot="5400000" flipH="1" flipV="1">
            <a:off x="5789255" y="2846746"/>
            <a:ext cx="4305300" cy="8810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flipV="1">
            <a:off x="1765300" y="4977607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381000" y="4965701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31859C"/>
                </a:solidFill>
              </a:rPr>
              <a:t>Informal/self-organised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56" name="Gerade Verbindung 55"/>
          <p:cNvCxnSpPr/>
          <p:nvPr/>
        </p:nvCxnSpPr>
        <p:spPr>
          <a:xfrm flipV="1">
            <a:off x="1765300" y="711201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165100" y="685800"/>
            <a:ext cx="2095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31859C"/>
                </a:solidFill>
              </a:rPr>
              <a:t>High-professional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r>
              <a:rPr lang="de-DE" sz="1000" b="1" dirty="0" err="1" smtClean="0">
                <a:solidFill>
                  <a:srgbClr val="31859C"/>
                </a:solidFill>
              </a:rPr>
              <a:t>organized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58" name="Gerade Verbindung 57"/>
          <p:cNvCxnSpPr/>
          <p:nvPr/>
        </p:nvCxnSpPr>
        <p:spPr>
          <a:xfrm flipV="1">
            <a:off x="1765300" y="2082801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749300" y="35179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31859C"/>
                </a:solidFill>
              </a:rPr>
              <a:t>Well-organized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393700" y="2095500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Professional </a:t>
            </a:r>
            <a:r>
              <a:rPr lang="de-DE" sz="1000" b="1" dirty="0" err="1" smtClean="0">
                <a:solidFill>
                  <a:srgbClr val="31859C"/>
                </a:solidFill>
              </a:rPr>
              <a:t>organized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>
          <a:xfrm flipV="1">
            <a:off x="1765300" y="3530601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2146300" y="3530601"/>
            <a:ext cx="5791200" cy="1588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>
            <a:off x="2159000" y="2082801"/>
            <a:ext cx="5791200" cy="1588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>
            <a:off x="2146300" y="711201"/>
            <a:ext cx="5791200" cy="1588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Siebeneck 69"/>
          <p:cNvSpPr/>
          <p:nvPr/>
        </p:nvSpPr>
        <p:spPr>
          <a:xfrm>
            <a:off x="3358800" y="762000"/>
            <a:ext cx="756000" cy="720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 smtClean="0"/>
              <a:t>MÜ(fa</a:t>
            </a:r>
            <a:r>
              <a:rPr lang="de-DE" sz="900" dirty="0" smtClean="0"/>
              <a:t>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1" name="Siebeneck 70"/>
          <p:cNvSpPr/>
          <p:nvPr/>
        </p:nvSpPr>
        <p:spPr>
          <a:xfrm>
            <a:off x="5873400" y="12252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BO(U).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2" name="Siebeneck 71"/>
          <p:cNvSpPr/>
          <p:nvPr/>
        </p:nvSpPr>
        <p:spPr>
          <a:xfrm>
            <a:off x="4654200" y="33588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LR (UAS).AN</a:t>
            </a:r>
            <a:endParaRPr lang="de-DE" sz="900" dirty="0"/>
          </a:p>
        </p:txBody>
      </p:sp>
      <p:sp>
        <p:nvSpPr>
          <p:cNvPr id="73" name="Siebeneck 72"/>
          <p:cNvSpPr/>
          <p:nvPr/>
        </p:nvSpPr>
        <p:spPr>
          <a:xfrm>
            <a:off x="6184900" y="41910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HE(U).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4" name="Siebeneck 73"/>
          <p:cNvSpPr/>
          <p:nvPr/>
        </p:nvSpPr>
        <p:spPr>
          <a:xfrm>
            <a:off x="6483000" y="21396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VÄ(U).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5" name="Siebeneck 74"/>
          <p:cNvSpPr/>
          <p:nvPr/>
        </p:nvSpPr>
        <p:spPr>
          <a:xfrm>
            <a:off x="5867400" y="19110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BA(U).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6" name="Siebeneck 75"/>
          <p:cNvSpPr/>
          <p:nvPr/>
        </p:nvSpPr>
        <p:spPr>
          <a:xfrm>
            <a:off x="7467600" y="4632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CH.AN</a:t>
            </a:r>
            <a:endParaRPr lang="de-DE" sz="900" dirty="0"/>
          </a:p>
        </p:txBody>
      </p:sp>
      <p:sp>
        <p:nvSpPr>
          <p:cNvPr id="78" name="Siebeneck 77"/>
          <p:cNvSpPr/>
          <p:nvPr/>
        </p:nvSpPr>
        <p:spPr>
          <a:xfrm>
            <a:off x="6400800" y="15300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OV(U).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9" name="Siebeneck 78"/>
          <p:cNvSpPr/>
          <p:nvPr/>
        </p:nvSpPr>
        <p:spPr>
          <a:xfrm>
            <a:off x="3352800" y="16002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 smtClean="0"/>
              <a:t>OV(fa</a:t>
            </a:r>
            <a:r>
              <a:rPr lang="de-DE" sz="900" dirty="0" smtClean="0"/>
              <a:t>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80" name="Siebeneck 79"/>
          <p:cNvSpPr/>
          <p:nvPr/>
        </p:nvSpPr>
        <p:spPr>
          <a:xfrm>
            <a:off x="4648200" y="2006601"/>
            <a:ext cx="825500" cy="812799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OV(UAS1).AN</a:t>
            </a:r>
            <a:endParaRPr lang="de-DE" sz="900" dirty="0"/>
          </a:p>
        </p:txBody>
      </p:sp>
      <p:sp>
        <p:nvSpPr>
          <p:cNvPr id="81" name="Siebeneck 80"/>
          <p:cNvSpPr/>
          <p:nvPr/>
        </p:nvSpPr>
        <p:spPr>
          <a:xfrm>
            <a:off x="4923000" y="2560800"/>
            <a:ext cx="792000" cy="792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OV(UAS2).AN</a:t>
            </a:r>
            <a:endParaRPr lang="de-DE" sz="900" dirty="0"/>
          </a:p>
        </p:txBody>
      </p:sp>
      <p:sp>
        <p:nvSpPr>
          <p:cNvPr id="82" name="Textfeld 81"/>
          <p:cNvSpPr txBox="1"/>
          <p:nvPr/>
        </p:nvSpPr>
        <p:spPr>
          <a:xfrm>
            <a:off x="1879599" y="381000"/>
            <a:ext cx="1981200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ORGANIZATION DEGREE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7162800" y="4191000"/>
            <a:ext cx="1981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ALUMNI NETWORK AFFILIATION 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715000" y="6324600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Diagram 1: </a:t>
            </a:r>
            <a:r>
              <a:rPr lang="de-DE" sz="1000" b="1" dirty="0" err="1" smtClean="0">
                <a:solidFill>
                  <a:srgbClr val="31859C"/>
                </a:solidFill>
              </a:rPr>
              <a:t>Alumni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r>
              <a:rPr lang="de-DE" sz="1000" b="1" dirty="0" err="1" smtClean="0">
                <a:solidFill>
                  <a:srgbClr val="31859C"/>
                </a:solidFill>
              </a:rPr>
              <a:t>network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r>
              <a:rPr lang="de-DE" sz="1000" b="1" dirty="0" err="1" smtClean="0">
                <a:solidFill>
                  <a:srgbClr val="31859C"/>
                </a:solidFill>
              </a:rPr>
              <a:t>organization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r>
              <a:rPr lang="de-DE" sz="1000" b="1" dirty="0" err="1" smtClean="0">
                <a:solidFill>
                  <a:srgbClr val="31859C"/>
                </a:solidFill>
              </a:rPr>
              <a:t>degree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endParaRPr lang="de-DE" sz="1000" b="1" dirty="0">
              <a:solidFill>
                <a:srgbClr val="3185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erade Verbindung 64"/>
          <p:cNvCxnSpPr/>
          <p:nvPr/>
        </p:nvCxnSpPr>
        <p:spPr>
          <a:xfrm>
            <a:off x="2146300" y="3048000"/>
            <a:ext cx="5791200" cy="1588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rot="16200000" flipV="1">
            <a:off x="-235744" y="2750345"/>
            <a:ext cx="4750595" cy="1190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2146300" y="5130801"/>
            <a:ext cx="6019800" cy="1588"/>
          </a:xfrm>
          <a:prstGeom prst="straightConnector1">
            <a:avLst/>
          </a:prstGeom>
          <a:ln>
            <a:solidFill>
              <a:srgbClr val="31859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5400000">
            <a:off x="1995091" y="52820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 rot="16200000">
            <a:off x="4207589" y="5858590"/>
            <a:ext cx="18542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Overall </a:t>
            </a:r>
            <a:r>
              <a:rPr lang="de-DE" sz="1000" b="1" dirty="0" err="1" smtClean="0">
                <a:solidFill>
                  <a:srgbClr val="31859C"/>
                </a:solidFill>
              </a:rPr>
              <a:t>Comm</a:t>
            </a:r>
            <a:r>
              <a:rPr lang="de-DE" sz="1000" b="1" dirty="0" smtClean="0">
                <a:solidFill>
                  <a:srgbClr val="31859C"/>
                </a:solidFill>
              </a:rPr>
              <a:t>.  </a:t>
            </a:r>
            <a:r>
              <a:rPr lang="de-DE" sz="1000" b="1" dirty="0" err="1" smtClean="0">
                <a:solidFill>
                  <a:srgbClr val="31859C"/>
                </a:solidFill>
              </a:rPr>
              <a:t>Activities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>
          <a:xfrm rot="5400000">
            <a:off x="3527558" y="52820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rot="5400000">
            <a:off x="4890691" y="52820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 rot="16200000">
            <a:off x="5761911" y="5414089"/>
            <a:ext cx="1676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Broad </a:t>
            </a:r>
            <a:r>
              <a:rPr lang="de-DE" sz="1000" b="1" dirty="0" err="1" smtClean="0">
                <a:solidFill>
                  <a:srgbClr val="31859C"/>
                </a:solidFill>
              </a:rPr>
              <a:t>Scope</a:t>
            </a:r>
            <a:r>
              <a:rPr lang="de-DE" sz="1000" b="1" dirty="0" smtClean="0">
                <a:solidFill>
                  <a:srgbClr val="31859C"/>
                </a:solidFill>
              </a:rPr>
              <a:t> of </a:t>
            </a:r>
            <a:r>
              <a:rPr lang="de-DE" sz="1000" b="1" dirty="0" err="1" smtClean="0">
                <a:solidFill>
                  <a:srgbClr val="31859C"/>
                </a:solidFill>
              </a:rPr>
              <a:t>Activities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 rot="5400000">
            <a:off x="6338491" y="52820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rot="5400000">
            <a:off x="7786291" y="5282010"/>
            <a:ext cx="304006" cy="1588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 rot="16200000">
            <a:off x="7331460" y="5680459"/>
            <a:ext cx="18287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b="1" dirty="0" smtClean="0">
                <a:solidFill>
                  <a:srgbClr val="31859C"/>
                </a:solidFill>
              </a:rPr>
              <a:t>(</a:t>
            </a:r>
            <a:r>
              <a:rPr lang="de-DE" sz="1050" b="1" dirty="0" err="1" smtClean="0">
                <a:solidFill>
                  <a:srgbClr val="31859C"/>
                </a:solidFill>
              </a:rPr>
              <a:t>Re)Attraction</a:t>
            </a:r>
            <a:r>
              <a:rPr lang="de-DE" sz="1050" b="1" dirty="0" smtClean="0">
                <a:solidFill>
                  <a:srgbClr val="31859C"/>
                </a:solidFill>
              </a:rPr>
              <a:t> and Binding </a:t>
            </a:r>
            <a:r>
              <a:rPr lang="de-DE" sz="1050" b="1" dirty="0" err="1" smtClean="0">
                <a:solidFill>
                  <a:srgbClr val="31859C"/>
                </a:solidFill>
              </a:rPr>
              <a:t>Activities/Relationship</a:t>
            </a:r>
            <a:r>
              <a:rPr lang="de-DE" sz="1050" b="1" dirty="0" smtClean="0">
                <a:solidFill>
                  <a:srgbClr val="31859C"/>
                </a:solidFill>
              </a:rPr>
              <a:t> Marketing</a:t>
            </a:r>
            <a:endParaRPr lang="de-DE" sz="1050" b="1" dirty="0">
              <a:solidFill>
                <a:srgbClr val="31859C"/>
              </a:solidFill>
            </a:endParaRPr>
          </a:p>
        </p:txBody>
      </p:sp>
      <p:cxnSp>
        <p:nvCxnSpPr>
          <p:cNvPr id="49" name="Gerade Verbindung 48"/>
          <p:cNvCxnSpPr/>
          <p:nvPr/>
        </p:nvCxnSpPr>
        <p:spPr>
          <a:xfrm rot="5400000" flipH="1" flipV="1">
            <a:off x="2893655" y="3011846"/>
            <a:ext cx="4305300" cy="8810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rot="5400000" flipH="1" flipV="1">
            <a:off x="4341455" y="3024546"/>
            <a:ext cx="4305300" cy="8810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rot="5400000" flipH="1" flipV="1">
            <a:off x="1534755" y="3011846"/>
            <a:ext cx="4305300" cy="8810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rot="5400000" flipH="1" flipV="1">
            <a:off x="5789255" y="2999146"/>
            <a:ext cx="4305300" cy="8810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flipV="1">
            <a:off x="1765300" y="5130007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flipV="1">
            <a:off x="1765300" y="863601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1104900" y="838200"/>
            <a:ext cx="1181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31859C"/>
                </a:solidFill>
              </a:rPr>
              <a:t>Umbrella</a:t>
            </a:r>
            <a:r>
              <a:rPr lang="de-DE" sz="1000" b="1" dirty="0" smtClean="0">
                <a:solidFill>
                  <a:srgbClr val="31859C"/>
                </a:solidFill>
              </a:rPr>
              <a:t>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58" name="Gerade Verbindung 57"/>
          <p:cNvCxnSpPr/>
          <p:nvPr/>
        </p:nvCxnSpPr>
        <p:spPr>
          <a:xfrm flipV="1">
            <a:off x="1752600" y="1905000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1143000" y="41733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31859C"/>
                </a:solidFill>
              </a:rPr>
              <a:t>Faculty</a:t>
            </a:r>
            <a:r>
              <a:rPr lang="de-DE" sz="1000" b="1" dirty="0" smtClean="0">
                <a:solidFill>
                  <a:srgbClr val="31859C"/>
                </a:solidFill>
              </a:rPr>
              <a:t>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76200" y="30480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University of </a:t>
            </a:r>
            <a:r>
              <a:rPr lang="de-DE" sz="1000" b="1" dirty="0" err="1" smtClean="0">
                <a:solidFill>
                  <a:srgbClr val="31859C"/>
                </a:solidFill>
              </a:rPr>
              <a:t>Applied</a:t>
            </a:r>
            <a:r>
              <a:rPr lang="de-DE" sz="1000" b="1" dirty="0" smtClean="0">
                <a:solidFill>
                  <a:srgbClr val="31859C"/>
                </a:solidFill>
              </a:rPr>
              <a:t> Science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>
          <a:xfrm flipV="1">
            <a:off x="1752600" y="4191000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2146300" y="4189412"/>
            <a:ext cx="5791200" cy="1588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>
            <a:off x="2146300" y="1905000"/>
            <a:ext cx="5791200" cy="1588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>
            <a:off x="2146300" y="863601"/>
            <a:ext cx="5791200" cy="1588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Siebeneck 69"/>
          <p:cNvSpPr/>
          <p:nvPr/>
        </p:nvSpPr>
        <p:spPr>
          <a:xfrm>
            <a:off x="6737000" y="3975100"/>
            <a:ext cx="756000" cy="720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 smtClean="0"/>
              <a:t>MÜ(fa</a:t>
            </a:r>
            <a:r>
              <a:rPr lang="de-DE" sz="900" dirty="0" smtClean="0"/>
              <a:t>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1" name="Siebeneck 70"/>
          <p:cNvSpPr/>
          <p:nvPr/>
        </p:nvSpPr>
        <p:spPr>
          <a:xfrm>
            <a:off x="5867400" y="11430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BO(U).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3" name="Siebeneck 72"/>
          <p:cNvSpPr/>
          <p:nvPr/>
        </p:nvSpPr>
        <p:spPr>
          <a:xfrm>
            <a:off x="1981200" y="1752600"/>
            <a:ext cx="762000" cy="6858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HE(U).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4" name="Siebeneck 73"/>
          <p:cNvSpPr/>
          <p:nvPr/>
        </p:nvSpPr>
        <p:spPr>
          <a:xfrm>
            <a:off x="5638800" y="16824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VÄ(U).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5" name="Siebeneck 74"/>
          <p:cNvSpPr/>
          <p:nvPr/>
        </p:nvSpPr>
        <p:spPr>
          <a:xfrm>
            <a:off x="4654200" y="15300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BA(U).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6" name="Siebeneck 75"/>
          <p:cNvSpPr/>
          <p:nvPr/>
        </p:nvSpPr>
        <p:spPr>
          <a:xfrm>
            <a:off x="6934200" y="4572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CH.AN</a:t>
            </a:r>
            <a:endParaRPr lang="de-DE" sz="900" dirty="0"/>
          </a:p>
        </p:txBody>
      </p:sp>
      <p:sp>
        <p:nvSpPr>
          <p:cNvPr id="78" name="Siebeneck 77"/>
          <p:cNvSpPr/>
          <p:nvPr/>
        </p:nvSpPr>
        <p:spPr>
          <a:xfrm>
            <a:off x="6254400" y="14478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OV(U).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79" name="Siebeneck 78"/>
          <p:cNvSpPr/>
          <p:nvPr/>
        </p:nvSpPr>
        <p:spPr>
          <a:xfrm>
            <a:off x="6248400" y="36636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 smtClean="0"/>
              <a:t>OV(fa</a:t>
            </a:r>
            <a:r>
              <a:rPr lang="de-DE" sz="900" dirty="0" smtClean="0"/>
              <a:t>).</a:t>
            </a:r>
          </a:p>
          <a:p>
            <a:pPr algn="ctr"/>
            <a:r>
              <a:rPr lang="de-DE" sz="900" dirty="0" smtClean="0"/>
              <a:t>AN</a:t>
            </a:r>
            <a:endParaRPr lang="de-DE" sz="900" dirty="0"/>
          </a:p>
        </p:txBody>
      </p:sp>
      <p:sp>
        <p:nvSpPr>
          <p:cNvPr id="80" name="Siebeneck 79"/>
          <p:cNvSpPr/>
          <p:nvPr/>
        </p:nvSpPr>
        <p:spPr>
          <a:xfrm>
            <a:off x="5880100" y="2590800"/>
            <a:ext cx="825500" cy="812799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OV(UAS1).AN</a:t>
            </a:r>
            <a:endParaRPr lang="de-DE" sz="900" dirty="0"/>
          </a:p>
        </p:txBody>
      </p:sp>
      <p:sp>
        <p:nvSpPr>
          <p:cNvPr id="81" name="Siebeneck 80"/>
          <p:cNvSpPr/>
          <p:nvPr/>
        </p:nvSpPr>
        <p:spPr>
          <a:xfrm>
            <a:off x="5181600" y="2941800"/>
            <a:ext cx="792000" cy="792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OV(UAS2).AN</a:t>
            </a:r>
            <a:endParaRPr lang="de-DE" sz="900" dirty="0"/>
          </a:p>
        </p:txBody>
      </p:sp>
      <p:sp>
        <p:nvSpPr>
          <p:cNvPr id="82" name="Textfeld 81"/>
          <p:cNvSpPr txBox="1"/>
          <p:nvPr/>
        </p:nvSpPr>
        <p:spPr>
          <a:xfrm>
            <a:off x="1879599" y="533400"/>
            <a:ext cx="1981200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ORGANIZATION DEGREE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4572000" y="4808379"/>
            <a:ext cx="43434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ALUMNI NETWORK RETENTION&amp;(RE)ATTRACTION ACTIVITIES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 rot="16200000">
            <a:off x="3064589" y="5502991"/>
            <a:ext cx="139700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Formal </a:t>
            </a:r>
            <a:r>
              <a:rPr lang="de-DE" sz="1000" b="1" dirty="0" err="1" smtClean="0">
                <a:solidFill>
                  <a:srgbClr val="31859C"/>
                </a:solidFill>
              </a:rPr>
              <a:t>Contact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 rot="16200000">
            <a:off x="1635155" y="5591146"/>
            <a:ext cx="13970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Informal </a:t>
            </a:r>
            <a:r>
              <a:rPr lang="de-DE" sz="1000" b="1" dirty="0" err="1" smtClean="0">
                <a:solidFill>
                  <a:srgbClr val="31859C"/>
                </a:solidFill>
              </a:rPr>
              <a:t>Contact/Personel</a:t>
            </a:r>
            <a:r>
              <a:rPr lang="de-DE" sz="1000" b="1" dirty="0" smtClean="0">
                <a:solidFill>
                  <a:srgbClr val="31859C"/>
                </a:solidFill>
              </a:rPr>
              <a:t> Relations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28600" y="6477000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Diagram 2: </a:t>
            </a:r>
            <a:r>
              <a:rPr lang="de-DE" sz="1000" b="1" dirty="0" err="1" smtClean="0">
                <a:solidFill>
                  <a:srgbClr val="31859C"/>
                </a:solidFill>
              </a:rPr>
              <a:t>Alumni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r>
              <a:rPr lang="de-DE" sz="1000" b="1" dirty="0" err="1" smtClean="0">
                <a:solidFill>
                  <a:srgbClr val="31859C"/>
                </a:solidFill>
              </a:rPr>
              <a:t>network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r>
              <a:rPr lang="de-DE" sz="1000" b="1" dirty="0" err="1" smtClean="0">
                <a:solidFill>
                  <a:srgbClr val="31859C"/>
                </a:solidFill>
              </a:rPr>
              <a:t>retention&amp;(re)attraction</a:t>
            </a:r>
            <a:r>
              <a:rPr lang="de-DE" sz="1000" b="1" dirty="0" smtClean="0">
                <a:solidFill>
                  <a:srgbClr val="31859C"/>
                </a:solidFill>
              </a:rPr>
              <a:t> </a:t>
            </a:r>
            <a:r>
              <a:rPr lang="de-DE" sz="1000" b="1" dirty="0" err="1" smtClean="0">
                <a:solidFill>
                  <a:srgbClr val="31859C"/>
                </a:solidFill>
              </a:rPr>
              <a:t>activities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14400" y="5087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31859C"/>
                </a:solidFill>
              </a:rPr>
              <a:t>Field</a:t>
            </a:r>
            <a:r>
              <a:rPr lang="de-DE" sz="1000" b="1" dirty="0" smtClean="0">
                <a:solidFill>
                  <a:srgbClr val="31859C"/>
                </a:solidFill>
              </a:rPr>
              <a:t> of </a:t>
            </a:r>
            <a:r>
              <a:rPr lang="de-DE" sz="1000" b="1" dirty="0" err="1" smtClean="0">
                <a:solidFill>
                  <a:srgbClr val="31859C"/>
                </a:solidFill>
              </a:rPr>
              <a:t>study</a:t>
            </a:r>
            <a:r>
              <a:rPr lang="de-DE" sz="1000" b="1" dirty="0" smtClean="0">
                <a:solidFill>
                  <a:srgbClr val="31859C"/>
                </a:solidFill>
              </a:rPr>
              <a:t>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cxnSp>
        <p:nvCxnSpPr>
          <p:cNvPr id="63" name="Gerade Verbindung 62"/>
          <p:cNvCxnSpPr/>
          <p:nvPr/>
        </p:nvCxnSpPr>
        <p:spPr>
          <a:xfrm flipV="1">
            <a:off x="1752600" y="3048000"/>
            <a:ext cx="381000" cy="794"/>
          </a:xfrm>
          <a:prstGeom prst="line">
            <a:avLst/>
          </a:prstGeom>
          <a:ln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965200" y="18873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31859C"/>
                </a:solidFill>
              </a:rPr>
              <a:t>University AN</a:t>
            </a:r>
            <a:endParaRPr lang="de-DE" sz="1000" b="1" dirty="0">
              <a:solidFill>
                <a:srgbClr val="31859C"/>
              </a:solidFill>
            </a:endParaRPr>
          </a:p>
        </p:txBody>
      </p:sp>
      <p:sp>
        <p:nvSpPr>
          <p:cNvPr id="72" name="Siebeneck 71"/>
          <p:cNvSpPr/>
          <p:nvPr/>
        </p:nvSpPr>
        <p:spPr>
          <a:xfrm>
            <a:off x="4572000" y="2667000"/>
            <a:ext cx="756000" cy="756000"/>
          </a:xfrm>
          <a:prstGeom prst="hept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LR (UAS).AN</a:t>
            </a:r>
            <a:endParaRPr lang="de-DE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58892" y="1447800"/>
            <a:ext cx="8447712" cy="4749800"/>
          </a:xfrm>
        </p:spPr>
        <p:txBody>
          <a:bodyPr/>
          <a:lstStyle/>
          <a:p>
            <a:r>
              <a:rPr lang="de-DE" dirty="0" smtClean="0"/>
              <a:t>Die wenigsten Netzwerke arbeiten eng mit der Region zusammen</a:t>
            </a:r>
          </a:p>
          <a:p>
            <a:r>
              <a:rPr lang="de-DE" dirty="0" smtClean="0"/>
              <a:t>Wenige Bindungs- und Wiedergewinnungsangebote für </a:t>
            </a:r>
            <a:r>
              <a:rPr lang="de-DE" dirty="0" err="1" smtClean="0"/>
              <a:t>Alumni</a:t>
            </a:r>
            <a:r>
              <a:rPr lang="de-DE" dirty="0" smtClean="0"/>
              <a:t> </a:t>
            </a:r>
          </a:p>
          <a:p>
            <a:r>
              <a:rPr lang="de-DE" dirty="0" smtClean="0"/>
              <a:t>Wenige ‚Rückholangebote‘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Verbesserung: Managementstrukturen, Vollzeitäquivalenz,</a:t>
            </a:r>
          </a:p>
          <a:p>
            <a:pPr>
              <a:buNone/>
            </a:pPr>
            <a:r>
              <a:rPr lang="de-DE" dirty="0" smtClean="0"/>
              <a:t>	Akzeptanz und Bekanntheitsgrad,</a:t>
            </a:r>
          </a:p>
          <a:p>
            <a:pPr>
              <a:buNone/>
            </a:pPr>
            <a:r>
              <a:rPr lang="de-DE" dirty="0" smtClean="0"/>
              <a:t>	Anerkennung des Berufes ‚</a:t>
            </a:r>
            <a:r>
              <a:rPr lang="de-DE" dirty="0" err="1" smtClean="0"/>
              <a:t>Alumni</a:t>
            </a:r>
            <a:r>
              <a:rPr lang="de-DE" dirty="0" smtClean="0"/>
              <a:t> Manager‘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Evaluation der Aktivitäten</a:t>
            </a:r>
          </a:p>
          <a:p>
            <a:r>
              <a:rPr lang="de-DE" dirty="0" smtClean="0"/>
              <a:t>Zieldefinition</a:t>
            </a:r>
          </a:p>
          <a:p>
            <a:r>
              <a:rPr lang="de-DE" dirty="0" smtClean="0"/>
              <a:t>Enger Zusammenarbeit innerhalb der Hochschulen und mit </a:t>
            </a:r>
          </a:p>
          <a:p>
            <a:pPr>
              <a:buNone/>
            </a:pPr>
            <a:r>
              <a:rPr lang="de-DE" dirty="0" smtClean="0"/>
              <a:t>	Region</a:t>
            </a:r>
          </a:p>
          <a:p>
            <a:r>
              <a:rPr lang="de-DE" dirty="0" smtClean="0"/>
              <a:t>Klare Zuständigkeiten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6" name="Rechteck 5"/>
          <p:cNvSpPr/>
          <p:nvPr/>
        </p:nvSpPr>
        <p:spPr>
          <a:xfrm>
            <a:off x="358892" y="622235"/>
            <a:ext cx="6588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dirty="0" err="1" smtClean="0">
                <a:solidFill>
                  <a:srgbClr val="187186"/>
                </a:solidFill>
              </a:rPr>
              <a:t>Vorläufige</a:t>
            </a:r>
            <a:r>
              <a:rPr lang="en-GB" sz="2800" dirty="0" smtClean="0">
                <a:solidFill>
                  <a:srgbClr val="187186"/>
                </a:solidFill>
              </a:rPr>
              <a:t> </a:t>
            </a:r>
            <a:r>
              <a:rPr lang="en-GB" sz="2800" dirty="0" err="1" smtClean="0">
                <a:solidFill>
                  <a:srgbClr val="187186"/>
                </a:solidFill>
              </a:rPr>
              <a:t>Ergebnisse</a:t>
            </a:r>
            <a:r>
              <a:rPr lang="en-GB" sz="2800" dirty="0" smtClean="0">
                <a:solidFill>
                  <a:srgbClr val="187186"/>
                </a:solidFill>
              </a:rPr>
              <a:t> </a:t>
            </a:r>
            <a:r>
              <a:rPr lang="en-GB" sz="2800" dirty="0" err="1" smtClean="0">
                <a:solidFill>
                  <a:srgbClr val="187186"/>
                </a:solidFill>
              </a:rPr>
              <a:t>der</a:t>
            </a:r>
            <a:r>
              <a:rPr lang="en-GB" sz="2800" dirty="0" smtClean="0">
                <a:solidFill>
                  <a:srgbClr val="187186"/>
                </a:solidFill>
              </a:rPr>
              <a:t> Analyse</a:t>
            </a:r>
            <a:endParaRPr lang="de-DE" sz="2800" dirty="0" smtClean="0"/>
          </a:p>
        </p:txBody>
      </p:sp>
      <p:pic>
        <p:nvPicPr>
          <p:cNvPr id="7" name="Bild 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58892" y="1020219"/>
            <a:ext cx="8447712" cy="5075781"/>
          </a:xfrm>
        </p:spPr>
        <p:txBody>
          <a:bodyPr/>
          <a:lstStyle/>
          <a:p>
            <a:pPr marL="0" indent="266700">
              <a:buNone/>
            </a:pPr>
            <a:endParaRPr lang="de-DE" dirty="0" smtClean="0"/>
          </a:p>
          <a:p>
            <a:pPr marL="0" indent="266700"/>
            <a:r>
              <a:rPr lang="de-DE" sz="2000" dirty="0" smtClean="0"/>
              <a:t>Warm Place Marketing</a:t>
            </a:r>
          </a:p>
          <a:p>
            <a:pPr marL="0" indent="266700">
              <a:buNone/>
            </a:pPr>
            <a:r>
              <a:rPr lang="de-DE" sz="2000" dirty="0" smtClean="0"/>
              <a:t>Freizeit Aktivitäten in der Region (Besichtigungstouren, Summer </a:t>
            </a:r>
            <a:r>
              <a:rPr lang="de-DE" sz="2000" dirty="0" err="1" smtClean="0"/>
              <a:t>Schools</a:t>
            </a:r>
            <a:r>
              <a:rPr lang="de-DE" sz="2000" dirty="0" smtClean="0"/>
              <a:t>, </a:t>
            </a:r>
          </a:p>
          <a:p>
            <a:pPr marL="0" indent="266700">
              <a:buNone/>
            </a:pPr>
            <a:r>
              <a:rPr lang="de-DE" sz="2000" dirty="0" smtClean="0"/>
              <a:t>Studentenaustausch etc.)</a:t>
            </a:r>
          </a:p>
          <a:p>
            <a:pPr marL="0" indent="266700"/>
            <a:endParaRPr lang="de-DE" sz="2000" dirty="0" smtClean="0"/>
          </a:p>
          <a:p>
            <a:pPr marL="0" indent="266700"/>
            <a:r>
              <a:rPr lang="de-DE" sz="2000" dirty="0" smtClean="0"/>
              <a:t>Tag der „offenen Arbeitgeber“ in der Region</a:t>
            </a:r>
          </a:p>
          <a:p>
            <a:pPr marL="0" indent="266700"/>
            <a:endParaRPr lang="de-DE" sz="2000" dirty="0" smtClean="0"/>
          </a:p>
          <a:p>
            <a:pPr marL="0" indent="266700"/>
            <a:r>
              <a:rPr lang="de-DE" sz="2000" dirty="0" smtClean="0"/>
              <a:t>Übersendung von Informationen, Arbeitsangeboten, Neuigkeiten</a:t>
            </a:r>
          </a:p>
          <a:p>
            <a:pPr marL="0" indent="266700">
              <a:buNone/>
            </a:pPr>
            <a:r>
              <a:rPr lang="de-DE" sz="2000" dirty="0" smtClean="0"/>
              <a:t>aus der Region. Dafür Zusammenarbeit </a:t>
            </a:r>
          </a:p>
          <a:p>
            <a:pPr marL="0" indent="266700">
              <a:buNone/>
            </a:pPr>
            <a:r>
              <a:rPr lang="de-DE" sz="2000" dirty="0" smtClean="0"/>
              <a:t>mit Stadtmarketing, Wirtschaftsförderung, Tourismusstellen </a:t>
            </a:r>
          </a:p>
          <a:p>
            <a:pPr marL="0" indent="266700">
              <a:buNone/>
            </a:pPr>
            <a:r>
              <a:rPr lang="de-DE" sz="2000" dirty="0" smtClean="0"/>
              <a:t>der Stadt/Region, etc.</a:t>
            </a:r>
          </a:p>
          <a:p>
            <a:pPr marL="0" indent="266700">
              <a:buNone/>
            </a:pPr>
            <a:endParaRPr lang="de-DE" sz="2000" dirty="0" smtClean="0"/>
          </a:p>
          <a:p>
            <a:pPr marL="0" indent="266700"/>
            <a:r>
              <a:rPr lang="de-DE" sz="2000" dirty="0" err="1" smtClean="0"/>
              <a:t>Relationship</a:t>
            </a:r>
            <a:r>
              <a:rPr lang="de-DE" sz="2000" dirty="0" smtClean="0"/>
              <a:t> Marketing: </a:t>
            </a:r>
            <a:r>
              <a:rPr lang="de-DE" sz="2000" dirty="0" err="1" smtClean="0"/>
              <a:t>Alumni</a:t>
            </a:r>
            <a:r>
              <a:rPr lang="de-DE" sz="2000" dirty="0" smtClean="0"/>
              <a:t> Netzwerke arbeiten gemeinsam mit dem</a:t>
            </a:r>
            <a:br>
              <a:rPr lang="de-DE" sz="2000" dirty="0" smtClean="0"/>
            </a:br>
            <a:r>
              <a:rPr lang="de-DE" sz="2000" dirty="0" smtClean="0"/>
              <a:t>     </a:t>
            </a:r>
            <a:r>
              <a:rPr lang="de-DE" sz="2000" dirty="0" err="1" smtClean="0"/>
              <a:t>Fundraising</a:t>
            </a:r>
            <a:r>
              <a:rPr lang="de-DE" sz="2000" dirty="0" smtClean="0"/>
              <a:t> Büros, der Presse Stelle, Career Center etc.</a:t>
            </a:r>
          </a:p>
          <a:p>
            <a:pPr marL="0" indent="266700">
              <a:buNone/>
            </a:pPr>
            <a:endParaRPr lang="de-DE" sz="2000" dirty="0" smtClean="0"/>
          </a:p>
          <a:p>
            <a:pPr marL="0" indent="266700"/>
            <a:r>
              <a:rPr lang="de-DE" sz="2000" dirty="0" smtClean="0"/>
              <a:t>Angebote für </a:t>
            </a:r>
            <a:r>
              <a:rPr lang="de-DE" sz="2000" dirty="0" err="1" smtClean="0"/>
              <a:t>Alumni-Wissenschafter</a:t>
            </a:r>
            <a:endParaRPr lang="de-DE" sz="2000" dirty="0" smtClean="0"/>
          </a:p>
          <a:p>
            <a:pPr marL="0" indent="266700">
              <a:buNone/>
            </a:pPr>
            <a:endParaRPr lang="de-DE" sz="2000" dirty="0" smtClean="0"/>
          </a:p>
          <a:p>
            <a:pPr marL="0" indent="266700">
              <a:buNone/>
            </a:pPr>
            <a:endParaRPr lang="de-DE" dirty="0" smtClean="0"/>
          </a:p>
          <a:p>
            <a:pPr marL="0" indent="266700"/>
            <a:endParaRPr lang="de-DE" dirty="0" smtClean="0"/>
          </a:p>
          <a:p>
            <a:pPr marL="0" indent="26670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6" name="Rechteck 5"/>
          <p:cNvSpPr/>
          <p:nvPr/>
        </p:nvSpPr>
        <p:spPr>
          <a:xfrm>
            <a:off x="358892" y="622235"/>
            <a:ext cx="4205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 err="1" smtClean="0">
                <a:solidFill>
                  <a:srgbClr val="187186"/>
                </a:solidFill>
              </a:rPr>
              <a:t>Erweiterung</a:t>
            </a:r>
            <a:r>
              <a:rPr lang="en-GB" dirty="0" smtClean="0">
                <a:solidFill>
                  <a:srgbClr val="187186"/>
                </a:solidFill>
              </a:rPr>
              <a:t> </a:t>
            </a:r>
            <a:r>
              <a:rPr lang="en-GB" dirty="0" err="1" smtClean="0">
                <a:solidFill>
                  <a:srgbClr val="187186"/>
                </a:solidFill>
              </a:rPr>
              <a:t>der</a:t>
            </a:r>
            <a:r>
              <a:rPr lang="en-GB" dirty="0" smtClean="0">
                <a:solidFill>
                  <a:srgbClr val="187186"/>
                </a:solidFill>
              </a:rPr>
              <a:t> </a:t>
            </a:r>
            <a:r>
              <a:rPr lang="en-GB" dirty="0" err="1" smtClean="0">
                <a:solidFill>
                  <a:srgbClr val="187186"/>
                </a:solidFill>
              </a:rPr>
              <a:t>Akrivitäten</a:t>
            </a:r>
            <a:endParaRPr lang="de-DE" dirty="0" smtClean="0"/>
          </a:p>
        </p:txBody>
      </p:sp>
      <p:pic>
        <p:nvPicPr>
          <p:cNvPr id="7" name="Bild 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31892" y="381000"/>
            <a:ext cx="5864108" cy="874889"/>
          </a:xfrm>
        </p:spPr>
        <p:txBody>
          <a:bodyPr/>
          <a:lstStyle/>
          <a:p>
            <a:r>
              <a:rPr lang="en-GB" sz="2400" b="0" dirty="0" smtClean="0"/>
              <a:t>Joint Action and Business Plan</a:t>
            </a:r>
            <a:endParaRPr lang="en-GB" sz="2400" b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231892" y="1627365"/>
            <a:ext cx="8543808" cy="3281186"/>
          </a:xfrm>
        </p:spPr>
        <p:txBody>
          <a:bodyPr/>
          <a:lstStyle/>
          <a:p>
            <a:pPr>
              <a:buAutoNum type="arabicPeriod"/>
            </a:pPr>
            <a:r>
              <a:rPr lang="en-GB" dirty="0" err="1" smtClean="0">
                <a:solidFill>
                  <a:srgbClr val="187186"/>
                </a:solidFill>
              </a:rPr>
              <a:t>Entwicklung</a:t>
            </a:r>
            <a:r>
              <a:rPr lang="en-GB" dirty="0" smtClean="0">
                <a:solidFill>
                  <a:srgbClr val="187186"/>
                </a:solidFill>
              </a:rPr>
              <a:t> </a:t>
            </a:r>
            <a:r>
              <a:rPr lang="en-GB" dirty="0" err="1" smtClean="0">
                <a:solidFill>
                  <a:srgbClr val="187186"/>
                </a:solidFill>
              </a:rPr>
              <a:t>eines</a:t>
            </a:r>
            <a:r>
              <a:rPr lang="en-GB" dirty="0" smtClean="0">
                <a:solidFill>
                  <a:srgbClr val="187186"/>
                </a:solidFill>
              </a:rPr>
              <a:t> Guidelines </a:t>
            </a:r>
            <a:r>
              <a:rPr lang="en-GB" dirty="0" err="1" smtClean="0">
                <a:solidFill>
                  <a:srgbClr val="187186"/>
                </a:solidFill>
              </a:rPr>
              <a:t>für</a:t>
            </a:r>
            <a:r>
              <a:rPr lang="en-GB" dirty="0" smtClean="0">
                <a:solidFill>
                  <a:srgbClr val="187186"/>
                </a:solidFill>
              </a:rPr>
              <a:t> </a:t>
            </a:r>
            <a:r>
              <a:rPr lang="en-GB" dirty="0" err="1" smtClean="0">
                <a:solidFill>
                  <a:srgbClr val="187186"/>
                </a:solidFill>
              </a:rPr>
              <a:t>regionale</a:t>
            </a:r>
            <a:r>
              <a:rPr lang="en-GB" dirty="0" smtClean="0">
                <a:solidFill>
                  <a:srgbClr val="187186"/>
                </a:solidFill>
              </a:rPr>
              <a:t> Alumni </a:t>
            </a:r>
            <a:r>
              <a:rPr lang="en-GB" dirty="0" err="1" smtClean="0">
                <a:solidFill>
                  <a:srgbClr val="187186"/>
                </a:solidFill>
              </a:rPr>
              <a:t>Netzwerke</a:t>
            </a:r>
            <a:r>
              <a:rPr lang="en-GB" dirty="0" smtClean="0">
                <a:solidFill>
                  <a:srgbClr val="187186"/>
                </a:solidFill>
              </a:rPr>
              <a:t>:</a:t>
            </a:r>
          </a:p>
          <a:p>
            <a:pPr>
              <a:buNone/>
            </a:pPr>
            <a:endParaRPr lang="en-GB" dirty="0" smtClean="0">
              <a:solidFill>
                <a:srgbClr val="187186"/>
              </a:solidFill>
            </a:endParaRPr>
          </a:p>
          <a:p>
            <a:r>
              <a:rPr lang="en-GB" dirty="0" err="1" smtClean="0"/>
              <a:t>Wie</a:t>
            </a:r>
            <a:r>
              <a:rPr lang="en-GB" dirty="0" smtClean="0"/>
              <a:t> </a:t>
            </a:r>
            <a:r>
              <a:rPr lang="en-GB" dirty="0" err="1" smtClean="0"/>
              <a:t>können</a:t>
            </a:r>
            <a:r>
              <a:rPr lang="en-GB" dirty="0" smtClean="0"/>
              <a:t> AN </a:t>
            </a:r>
            <a:r>
              <a:rPr lang="en-GB" dirty="0" err="1" smtClean="0"/>
              <a:t>gestärkt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Wie</a:t>
            </a:r>
            <a:r>
              <a:rPr lang="en-GB" dirty="0" smtClean="0"/>
              <a:t> </a:t>
            </a:r>
            <a:r>
              <a:rPr lang="en-GB" dirty="0" err="1" smtClean="0"/>
              <a:t>kann</a:t>
            </a:r>
            <a:r>
              <a:rPr lang="en-GB" dirty="0" smtClean="0"/>
              <a:t> man AN in die </a:t>
            </a:r>
            <a:r>
              <a:rPr lang="en-GB" dirty="0" err="1" smtClean="0"/>
              <a:t>Attraktionsaktivitäten</a:t>
            </a:r>
            <a:r>
              <a:rPr lang="en-GB" dirty="0" smtClean="0"/>
              <a:t> </a:t>
            </a:r>
            <a:r>
              <a:rPr lang="en-GB" dirty="0" err="1" smtClean="0"/>
              <a:t>einbeziehen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Wie</a:t>
            </a:r>
            <a:r>
              <a:rPr lang="en-GB" dirty="0" smtClean="0"/>
              <a:t> </a:t>
            </a:r>
            <a:r>
              <a:rPr lang="en-GB" dirty="0" err="1" smtClean="0"/>
              <a:t>kann</a:t>
            </a:r>
            <a:r>
              <a:rPr lang="en-GB" dirty="0" smtClean="0"/>
              <a:t> man AN </a:t>
            </a:r>
            <a:r>
              <a:rPr lang="en-GB" dirty="0" err="1" smtClean="0"/>
              <a:t>mehr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der</a:t>
            </a:r>
            <a:r>
              <a:rPr lang="en-GB" dirty="0" smtClean="0"/>
              <a:t> Region in </a:t>
            </a:r>
            <a:r>
              <a:rPr lang="en-GB" dirty="0" err="1" smtClean="0"/>
              <a:t>Verbindung</a:t>
            </a:r>
            <a:r>
              <a:rPr lang="en-GB" dirty="0" smtClean="0"/>
              <a:t> </a:t>
            </a:r>
            <a:r>
              <a:rPr lang="en-GB" dirty="0" err="1" smtClean="0"/>
              <a:t>setzen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Wie</a:t>
            </a:r>
            <a:r>
              <a:rPr lang="en-GB" dirty="0" smtClean="0"/>
              <a:t> </a:t>
            </a:r>
            <a:r>
              <a:rPr lang="en-GB" dirty="0" err="1" smtClean="0"/>
              <a:t>kann</a:t>
            </a:r>
            <a:r>
              <a:rPr lang="en-GB" dirty="0" smtClean="0"/>
              <a:t> man AN </a:t>
            </a:r>
            <a:r>
              <a:rPr lang="en-GB" dirty="0" err="1" smtClean="0"/>
              <a:t>internationalisieren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Können</a:t>
            </a:r>
            <a:r>
              <a:rPr lang="en-GB" dirty="0" smtClean="0"/>
              <a:t> und </a:t>
            </a:r>
            <a:r>
              <a:rPr lang="en-GB" dirty="0" err="1" smtClean="0"/>
              <a:t>sollten</a:t>
            </a:r>
            <a:r>
              <a:rPr lang="en-GB" dirty="0" smtClean="0"/>
              <a:t> AN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größere</a:t>
            </a:r>
            <a:r>
              <a:rPr lang="en-GB" dirty="0" smtClean="0"/>
              <a:t> </a:t>
            </a:r>
            <a:r>
              <a:rPr lang="en-GB" dirty="0" err="1" smtClean="0"/>
              <a:t>Rolle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die Region </a:t>
            </a:r>
            <a:r>
              <a:rPr lang="en-GB" dirty="0" err="1" smtClean="0"/>
              <a:t>spielen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Wie</a:t>
            </a:r>
            <a:r>
              <a:rPr lang="en-GB" dirty="0" smtClean="0"/>
              <a:t> </a:t>
            </a:r>
            <a:r>
              <a:rPr lang="en-GB" dirty="0" err="1" smtClean="0"/>
              <a:t>sollten</a:t>
            </a:r>
            <a:r>
              <a:rPr lang="en-GB" dirty="0" smtClean="0"/>
              <a:t> man AN </a:t>
            </a:r>
            <a:r>
              <a:rPr lang="en-GB" dirty="0" err="1" smtClean="0"/>
              <a:t>Aktivitäten</a:t>
            </a:r>
            <a:r>
              <a:rPr lang="en-GB" dirty="0" smtClean="0"/>
              <a:t> </a:t>
            </a:r>
            <a:r>
              <a:rPr lang="en-GB" dirty="0" err="1" smtClean="0"/>
              <a:t>erweitern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pPr>
              <a:buAutoNum type="arabicPeriod"/>
            </a:pPr>
            <a:endParaRPr lang="en-GB" dirty="0" smtClean="0"/>
          </a:p>
          <a:p>
            <a:pPr>
              <a:buAutoNum type="arabicPeriod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sz="2000" dirty="0" smtClean="0"/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36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26" y="533400"/>
            <a:ext cx="6075774" cy="61341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095700" y="20066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3803600" y="20828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3308300" y="39751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85700" y="1265111"/>
            <a:ext cx="2794000" cy="874889"/>
          </a:xfrm>
        </p:spPr>
        <p:txBody>
          <a:bodyPr/>
          <a:lstStyle/>
          <a:p>
            <a:r>
              <a:rPr lang="en-GB" b="0" dirty="0" err="1" smtClean="0"/>
              <a:t>Grenzregionen</a:t>
            </a:r>
            <a:endParaRPr lang="en-GB" b="0" dirty="0"/>
          </a:p>
        </p:txBody>
      </p:sp>
      <p:sp>
        <p:nvSpPr>
          <p:cNvPr id="20" name="Oval 19"/>
          <p:cNvSpPr/>
          <p:nvPr/>
        </p:nvSpPr>
        <p:spPr>
          <a:xfrm>
            <a:off x="2990800" y="37973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/>
          <p:cNvSpPr/>
          <p:nvPr/>
        </p:nvSpPr>
        <p:spPr>
          <a:xfrm>
            <a:off x="3333700" y="47371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 flipH="1">
            <a:off x="3079700" y="1867356"/>
            <a:ext cx="908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400" i="0" dirty="0" err="1" smtClean="0">
                <a:solidFill>
                  <a:schemeClr val="bg1"/>
                </a:solidFill>
                <a:latin typeface="Calibri"/>
                <a:cs typeface="Calibri"/>
              </a:rPr>
              <a:t>Hedmark</a:t>
            </a:r>
            <a:endParaRPr lang="de-DE" sz="1400" i="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6" name="Textfeld 25"/>
          <p:cNvSpPr txBox="1"/>
          <p:nvPr/>
        </p:nvSpPr>
        <p:spPr>
          <a:xfrm flipH="1">
            <a:off x="3641700" y="2140000"/>
            <a:ext cx="908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400" i="0" dirty="0" err="1" smtClean="0">
                <a:solidFill>
                  <a:schemeClr val="bg1"/>
                </a:solidFill>
                <a:latin typeface="Calibri"/>
                <a:cs typeface="Calibri"/>
              </a:rPr>
              <a:t>Värmland</a:t>
            </a:r>
            <a:endParaRPr lang="de-DE" sz="1400" i="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7" name="Textfeld 26"/>
          <p:cNvSpPr txBox="1"/>
          <p:nvPr/>
        </p:nvSpPr>
        <p:spPr>
          <a:xfrm flipH="1">
            <a:off x="2219325" y="3341012"/>
            <a:ext cx="84137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400" i="0" dirty="0" err="1" smtClean="0">
                <a:solidFill>
                  <a:srgbClr val="187186"/>
                </a:solidFill>
                <a:latin typeface="Calibri"/>
                <a:cs typeface="Calibri"/>
              </a:rPr>
              <a:t>Overijssel</a:t>
            </a:r>
            <a:endParaRPr lang="de-DE" sz="1400" i="0" dirty="0" smtClean="0">
              <a:solidFill>
                <a:srgbClr val="187186"/>
              </a:solidFill>
              <a:latin typeface="Calibri"/>
              <a:cs typeface="Calibri"/>
            </a:endParaRPr>
          </a:p>
        </p:txBody>
      </p:sp>
      <p:sp>
        <p:nvSpPr>
          <p:cNvPr id="28" name="Textfeld 27"/>
          <p:cNvSpPr txBox="1"/>
          <p:nvPr/>
        </p:nvSpPr>
        <p:spPr>
          <a:xfrm flipH="1">
            <a:off x="3308300" y="3689856"/>
            <a:ext cx="469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400" i="0" dirty="0" smtClean="0">
                <a:solidFill>
                  <a:schemeClr val="bg1"/>
                </a:solidFill>
                <a:latin typeface="Calibri"/>
                <a:cs typeface="Calibri"/>
              </a:rPr>
              <a:t>NRW</a:t>
            </a:r>
          </a:p>
        </p:txBody>
      </p:sp>
      <p:sp>
        <p:nvSpPr>
          <p:cNvPr id="29" name="Textfeld 28"/>
          <p:cNvSpPr txBox="1"/>
          <p:nvPr/>
        </p:nvSpPr>
        <p:spPr>
          <a:xfrm flipH="1">
            <a:off x="2990800" y="4413934"/>
            <a:ext cx="743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400" i="0" dirty="0" smtClean="0">
                <a:solidFill>
                  <a:schemeClr val="bg1"/>
                </a:solidFill>
                <a:latin typeface="Calibri"/>
                <a:cs typeface="Calibri"/>
              </a:rPr>
              <a:t>Basel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31892" y="838200"/>
            <a:ext cx="4741334" cy="874889"/>
          </a:xfrm>
        </p:spPr>
        <p:txBody>
          <a:bodyPr/>
          <a:lstStyle/>
          <a:p>
            <a:r>
              <a:rPr lang="en-GB" b="0" dirty="0" err="1" smtClean="0"/>
              <a:t>Wonach</a:t>
            </a:r>
            <a:r>
              <a:rPr lang="en-GB" b="0" dirty="0" smtClean="0"/>
              <a:t> </a:t>
            </a:r>
            <a:r>
              <a:rPr lang="en-GB" b="0" dirty="0" err="1" smtClean="0"/>
              <a:t>fragt</a:t>
            </a:r>
            <a:r>
              <a:rPr lang="en-GB" b="0" dirty="0" smtClean="0"/>
              <a:t> ‚BRAND‘</a:t>
            </a:r>
            <a:endParaRPr lang="en-GB" b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231892" y="2688189"/>
            <a:ext cx="8543808" cy="3600000"/>
          </a:xfrm>
        </p:spPr>
        <p:txBody>
          <a:bodyPr/>
          <a:lstStyle/>
          <a:p>
            <a:pPr>
              <a:buNone/>
            </a:pPr>
            <a:r>
              <a:rPr lang="de-DE" sz="2000" dirty="0" smtClean="0"/>
              <a:t>Hauptfrage des Projektes: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Können </a:t>
            </a:r>
            <a:r>
              <a:rPr lang="de-DE" sz="2000" dirty="0" err="1" smtClean="0"/>
              <a:t>Alumni</a:t>
            </a:r>
            <a:r>
              <a:rPr lang="de-DE" sz="2000" dirty="0" smtClean="0"/>
              <a:t> Netzwerke - als Teil von Hochschulen – durch ihren Kontakt zu</a:t>
            </a:r>
          </a:p>
          <a:p>
            <a:pPr>
              <a:buNone/>
            </a:pPr>
            <a:r>
              <a:rPr lang="de-DE" sz="2000" dirty="0" smtClean="0"/>
              <a:t>Ehemaligen, und bestenfalls auch schon zu Studenten, als Bindungs- und</a:t>
            </a:r>
          </a:p>
          <a:p>
            <a:pPr>
              <a:buNone/>
            </a:pPr>
            <a:r>
              <a:rPr lang="de-DE" sz="2000" dirty="0" smtClean="0"/>
              <a:t>Wiedergewinnungsinstrumente von Hochqualifizieren agieren?</a:t>
            </a:r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021201"/>
              </p:ext>
            </p:extLst>
          </p:nvPr>
        </p:nvGraphicFramePr>
        <p:xfrm>
          <a:off x="4902200" y="876300"/>
          <a:ext cx="42418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Dokument" r:id="rId4" imgW="4241644" imgH="2882794" progId="Word.Document.12">
                  <p:link updateAutomatic="1"/>
                </p:oleObj>
              </mc:Choice>
              <mc:Fallback>
                <p:oleObj name="Dokument" r:id="rId4" imgW="4241644" imgH="2882794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876300"/>
                        <a:ext cx="4241800" cy="288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31892" y="749300"/>
            <a:ext cx="4741334" cy="874889"/>
          </a:xfrm>
        </p:spPr>
        <p:txBody>
          <a:bodyPr/>
          <a:lstStyle/>
          <a:p>
            <a:r>
              <a:rPr lang="en-GB" b="0" dirty="0" smtClean="0"/>
              <a:t>‚BRAND‘ </a:t>
            </a:r>
            <a:r>
              <a:rPr lang="en-GB" b="0" dirty="0" err="1" smtClean="0"/>
              <a:t>Unterziele</a:t>
            </a:r>
            <a:endParaRPr lang="en-GB" b="0" dirty="0" smtClean="0"/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231892" y="1358900"/>
            <a:ext cx="8543808" cy="4903611"/>
          </a:xfrm>
        </p:spPr>
        <p:txBody>
          <a:bodyPr/>
          <a:lstStyle/>
          <a:p>
            <a:pPr>
              <a:buNone/>
            </a:pPr>
            <a:r>
              <a:rPr lang="de-DE" sz="1600" i="1" dirty="0" smtClean="0"/>
              <a:t>‘</a:t>
            </a:r>
            <a:r>
              <a:rPr lang="de-DE" sz="1600" b="1" i="1" dirty="0" smtClean="0"/>
              <a:t>Starke regionale und inter-regionale </a:t>
            </a:r>
          </a:p>
          <a:p>
            <a:pPr>
              <a:buNone/>
            </a:pPr>
            <a:r>
              <a:rPr lang="de-DE" sz="1600" b="1" i="1" dirty="0" err="1" smtClean="0"/>
              <a:t>Alumni</a:t>
            </a:r>
            <a:r>
              <a:rPr lang="de-DE" sz="1600" b="1" i="1" dirty="0" smtClean="0"/>
              <a:t> Netzwerke in den Grenzregionen’ </a:t>
            </a:r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r>
              <a:rPr lang="de-DE" sz="1600" dirty="0" smtClean="0"/>
              <a:t>Das Projekt zielt auf Folgendes ab:</a:t>
            </a:r>
          </a:p>
          <a:p>
            <a:pPr>
              <a:buNone/>
            </a:pPr>
            <a:endParaRPr lang="de-DE" sz="1600" dirty="0" smtClean="0"/>
          </a:p>
          <a:p>
            <a:r>
              <a:rPr lang="de-DE" sz="1600" dirty="0" smtClean="0"/>
              <a:t>Wissen erlangen über inter-regionale </a:t>
            </a:r>
            <a:r>
              <a:rPr lang="de-DE" sz="1600" dirty="0" err="1" smtClean="0"/>
              <a:t>Migrationsmuster</a:t>
            </a:r>
            <a:r>
              <a:rPr lang="de-DE" sz="1600" dirty="0" smtClean="0"/>
              <a:t> </a:t>
            </a:r>
          </a:p>
          <a:p>
            <a:pPr>
              <a:buNone/>
            </a:pPr>
            <a:r>
              <a:rPr lang="de-DE" sz="1600" dirty="0" smtClean="0"/>
              <a:t>	</a:t>
            </a:r>
          </a:p>
          <a:p>
            <a:pPr lvl="0"/>
            <a:r>
              <a:rPr lang="de-DE" sz="1600" dirty="0" smtClean="0"/>
              <a:t>Analyse von </a:t>
            </a:r>
            <a:r>
              <a:rPr lang="de-DE" sz="1600" dirty="0" err="1" smtClean="0"/>
              <a:t>Alumni-Netzwerken</a:t>
            </a:r>
            <a:endParaRPr lang="de-DE" sz="1600" dirty="0" smtClean="0"/>
          </a:p>
          <a:p>
            <a:pPr lvl="0">
              <a:buNone/>
            </a:pPr>
            <a:endParaRPr lang="de-DE" sz="1600" dirty="0" smtClean="0"/>
          </a:p>
          <a:p>
            <a:pPr lvl="0"/>
            <a:r>
              <a:rPr lang="de-DE" sz="1600" dirty="0" smtClean="0"/>
              <a:t>Austausch von ‚good </a:t>
            </a:r>
            <a:r>
              <a:rPr lang="de-DE" sz="1600" dirty="0" err="1" smtClean="0"/>
              <a:t>practice</a:t>
            </a:r>
            <a:r>
              <a:rPr lang="de-DE" sz="1600" dirty="0" smtClean="0"/>
              <a:t>‘ zwischen den regionalen </a:t>
            </a:r>
            <a:r>
              <a:rPr lang="de-DE" sz="1600" dirty="0" err="1" smtClean="0"/>
              <a:t>Alumni</a:t>
            </a:r>
            <a:r>
              <a:rPr lang="de-DE" sz="1600" dirty="0" smtClean="0"/>
              <a:t>-Netzwerken</a:t>
            </a:r>
          </a:p>
          <a:p>
            <a:pPr lvl="0"/>
            <a:endParaRPr lang="de-DE" sz="1600" dirty="0" smtClean="0"/>
          </a:p>
          <a:p>
            <a:pPr lvl="0"/>
            <a:r>
              <a:rPr lang="de-DE" sz="1600" dirty="0" err="1" smtClean="0"/>
              <a:t>Instumentalisierung</a:t>
            </a:r>
            <a:r>
              <a:rPr lang="de-DE" sz="1600" dirty="0" smtClean="0"/>
              <a:t> von </a:t>
            </a:r>
            <a:r>
              <a:rPr lang="de-DE" sz="1600" dirty="0" err="1" smtClean="0"/>
              <a:t>Alumni</a:t>
            </a:r>
            <a:r>
              <a:rPr lang="de-DE" sz="1600" dirty="0" err="1"/>
              <a:t>-</a:t>
            </a:r>
            <a:r>
              <a:rPr lang="de-DE" sz="1600" dirty="0" err="1" smtClean="0"/>
              <a:t>Netzwerken</a:t>
            </a:r>
            <a:r>
              <a:rPr lang="de-DE" sz="1600" dirty="0" smtClean="0"/>
              <a:t> als Träger des regionalen Images und </a:t>
            </a:r>
            <a:r>
              <a:rPr lang="de-DE" sz="1600" dirty="0" err="1" smtClean="0"/>
              <a:t>Rückgwinner</a:t>
            </a:r>
            <a:r>
              <a:rPr lang="de-DE" sz="1600" dirty="0" smtClean="0"/>
              <a:t> </a:t>
            </a:r>
          </a:p>
          <a:p>
            <a:pPr lvl="0">
              <a:buNone/>
            </a:pPr>
            <a:r>
              <a:rPr lang="de-DE" sz="1600" dirty="0" smtClean="0"/>
              <a:t>	von Hochqualifizierten</a:t>
            </a:r>
          </a:p>
          <a:p>
            <a:pPr lvl="0"/>
            <a:endParaRPr lang="de-DE" sz="1600" dirty="0" smtClean="0"/>
          </a:p>
          <a:p>
            <a:pPr lvl="0"/>
            <a:r>
              <a:rPr lang="de-DE" sz="1600" dirty="0" smtClean="0"/>
              <a:t>Erarbeitung eines Aktionsplans für </a:t>
            </a:r>
            <a:r>
              <a:rPr lang="de-DE" sz="1600" dirty="0" err="1" smtClean="0"/>
              <a:t>Alumni</a:t>
            </a:r>
            <a:r>
              <a:rPr lang="de-DE" sz="1600" dirty="0"/>
              <a:t>-</a:t>
            </a:r>
            <a:r>
              <a:rPr lang="de-DE" sz="1600" dirty="0" smtClean="0"/>
              <a:t>Netzwerke, um ihre momentanen Aktivitäten </a:t>
            </a:r>
          </a:p>
          <a:p>
            <a:pPr lvl="0">
              <a:buNone/>
            </a:pPr>
            <a:r>
              <a:rPr lang="de-DE" sz="1600" dirty="0" smtClean="0"/>
              <a:t>	zu  erweitern</a:t>
            </a:r>
          </a:p>
          <a:p>
            <a:pPr lvl="0">
              <a:buNone/>
            </a:pPr>
            <a:endParaRPr lang="de-DE" sz="1600" dirty="0" smtClean="0"/>
          </a:p>
          <a:p>
            <a:r>
              <a:rPr lang="de-DE" sz="1600" dirty="0" smtClean="0"/>
              <a:t>Empfehlungen an die politischen Akteure in Bezug auf </a:t>
            </a:r>
            <a:r>
              <a:rPr lang="de-DE" sz="1600" dirty="0" err="1" smtClean="0"/>
              <a:t>Alumni</a:t>
            </a:r>
            <a:r>
              <a:rPr lang="de-DE" sz="1600" dirty="0" smtClean="0"/>
              <a:t> Netzwerke</a:t>
            </a:r>
          </a:p>
          <a:p>
            <a:pPr lvl="0">
              <a:buNone/>
            </a:pPr>
            <a:endParaRPr lang="de-DE" sz="1600" dirty="0" smtClean="0"/>
          </a:p>
          <a:p>
            <a:pPr lvl="0"/>
            <a:endParaRPr lang="de-DE" sz="1600" dirty="0" smtClean="0"/>
          </a:p>
          <a:p>
            <a:pPr lvl="0">
              <a:buNone/>
            </a:pPr>
            <a:endParaRPr lang="de-DE" sz="1600" dirty="0" smtClean="0"/>
          </a:p>
          <a:p>
            <a:pPr lvl="0">
              <a:buNone/>
            </a:pPr>
            <a:endParaRPr lang="de-DE" sz="1600" dirty="0" smtClean="0"/>
          </a:p>
          <a:p>
            <a:pPr lvl="0">
              <a:buNone/>
            </a:pP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31892" y="736600"/>
            <a:ext cx="4741334" cy="874889"/>
          </a:xfrm>
        </p:spPr>
        <p:txBody>
          <a:bodyPr/>
          <a:lstStyle/>
          <a:p>
            <a:r>
              <a:rPr lang="en-GB" b="0" dirty="0" err="1" smtClean="0"/>
              <a:t>Wie</a:t>
            </a:r>
            <a:r>
              <a:rPr lang="en-GB" b="0" dirty="0" smtClean="0"/>
              <a:t> </a:t>
            </a:r>
            <a:r>
              <a:rPr lang="en-GB" b="0" dirty="0" err="1" smtClean="0"/>
              <a:t>werden</a:t>
            </a:r>
            <a:r>
              <a:rPr lang="en-GB" b="0" dirty="0" smtClean="0"/>
              <a:t> die </a:t>
            </a:r>
            <a:r>
              <a:rPr lang="en-GB" b="0" dirty="0" err="1" smtClean="0"/>
              <a:t>Ziele</a:t>
            </a:r>
            <a:r>
              <a:rPr lang="en-GB" b="0" dirty="0" smtClean="0"/>
              <a:t> </a:t>
            </a:r>
            <a:r>
              <a:rPr lang="en-GB" b="0" dirty="0" err="1" smtClean="0"/>
              <a:t>erreicht</a:t>
            </a:r>
            <a:r>
              <a:rPr lang="en-GB" b="0" dirty="0" smtClean="0"/>
              <a:t>?</a:t>
            </a:r>
            <a:endParaRPr lang="en-GB" b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346192" y="2005189"/>
            <a:ext cx="6245108" cy="3608211"/>
          </a:xfrm>
        </p:spPr>
        <p:txBody>
          <a:bodyPr/>
          <a:lstStyle/>
          <a:p>
            <a:pPr marL="457200" indent="-457200">
              <a:buNone/>
            </a:pPr>
            <a:r>
              <a:rPr lang="de-DE" sz="2000" dirty="0" smtClean="0"/>
              <a:t>(1)	</a:t>
            </a:r>
            <a:r>
              <a:rPr lang="de-DE" sz="2000" dirty="0" err="1" smtClean="0"/>
              <a:t>Migrationsmuster</a:t>
            </a:r>
            <a:endParaRPr lang="de-DE" sz="2000" dirty="0" smtClean="0"/>
          </a:p>
          <a:p>
            <a:pPr marL="457200" indent="-457200">
              <a:buNone/>
            </a:pPr>
            <a:r>
              <a:rPr lang="de-DE" sz="2000" i="1" dirty="0" smtClean="0"/>
              <a:t>	Mai 2011 – September 2011 (5 Monate) </a:t>
            </a:r>
          </a:p>
          <a:p>
            <a:pPr marL="457200" indent="-457200">
              <a:buNone/>
            </a:pPr>
            <a:endParaRPr lang="de-DE" sz="2000" i="1" dirty="0" smtClean="0"/>
          </a:p>
          <a:p>
            <a:pPr marL="457200" indent="-457200">
              <a:buNone/>
            </a:pPr>
            <a:endParaRPr lang="de-DE" sz="2000" dirty="0" smtClean="0"/>
          </a:p>
          <a:p>
            <a:pPr marL="457200" indent="-457200">
              <a:buNone/>
            </a:pPr>
            <a:r>
              <a:rPr lang="de-DE" sz="2000" dirty="0" smtClean="0"/>
              <a:t>(2) 	Analyse der </a:t>
            </a:r>
            <a:r>
              <a:rPr lang="de-DE" sz="2000" dirty="0" err="1" smtClean="0"/>
              <a:t>Alumni</a:t>
            </a:r>
            <a:r>
              <a:rPr lang="de-DE" sz="2000" dirty="0" smtClean="0"/>
              <a:t> Netwerke</a:t>
            </a:r>
          </a:p>
          <a:p>
            <a:pPr marL="457200" indent="-457200">
              <a:buNone/>
            </a:pPr>
            <a:r>
              <a:rPr lang="de-DE" sz="2000" dirty="0" smtClean="0"/>
              <a:t>	</a:t>
            </a:r>
            <a:r>
              <a:rPr lang="de-DE" sz="2000" i="1" dirty="0" smtClean="0"/>
              <a:t>Oktober 2011 – April 2012 (7 Monate)</a:t>
            </a:r>
          </a:p>
          <a:p>
            <a:pPr marL="457200" indent="-457200">
              <a:buNone/>
            </a:pPr>
            <a:endParaRPr lang="de-DE" sz="2000" dirty="0" smtClean="0"/>
          </a:p>
          <a:p>
            <a:pPr marL="457200" indent="-457200">
              <a:buNone/>
            </a:pPr>
            <a:endParaRPr lang="de-DE" sz="2000" dirty="0" smtClean="0"/>
          </a:p>
          <a:p>
            <a:pPr marL="457200" indent="-457200">
              <a:buNone/>
            </a:pPr>
            <a:r>
              <a:rPr lang="de-DE" sz="2000" dirty="0" smtClean="0"/>
              <a:t>(3)	Aktionsplan and Businessplan</a:t>
            </a:r>
          </a:p>
          <a:p>
            <a:pPr marL="457200" indent="-457200">
              <a:buNone/>
            </a:pPr>
            <a:r>
              <a:rPr lang="de-DE" sz="2000" dirty="0" smtClean="0"/>
              <a:t>	</a:t>
            </a:r>
            <a:r>
              <a:rPr lang="de-DE" sz="2000" i="1" dirty="0" smtClean="0"/>
              <a:t>Mai 2012 – April 2013 (12 </a:t>
            </a:r>
            <a:r>
              <a:rPr lang="de-DE" sz="2000" i="1" dirty="0" err="1" smtClean="0"/>
              <a:t>months</a:t>
            </a:r>
            <a:r>
              <a:rPr lang="de-DE" sz="2000" i="1" dirty="0" smtClean="0"/>
              <a:t>)</a:t>
            </a:r>
          </a:p>
          <a:p>
            <a:pPr marL="457200" indent="-457200">
              <a:buNone/>
            </a:pPr>
            <a:endParaRPr lang="de-DE" sz="2000" dirty="0" smtClean="0"/>
          </a:p>
          <a:p>
            <a:pPr marL="457200" indent="-457200">
              <a:buNone/>
            </a:pPr>
            <a:r>
              <a:rPr lang="de-DE" sz="2000" dirty="0" smtClean="0"/>
              <a:t>	 </a:t>
            </a:r>
          </a:p>
          <a:p>
            <a:pPr marL="457200" indent="-457200">
              <a:buNone/>
            </a:pPr>
            <a:endParaRPr lang="de-DE" sz="2000" dirty="0" smtClean="0"/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31892" y="584200"/>
            <a:ext cx="5864108" cy="874889"/>
          </a:xfrm>
        </p:spPr>
        <p:txBody>
          <a:bodyPr/>
          <a:lstStyle/>
          <a:p>
            <a:r>
              <a:rPr lang="en-GB" b="0" dirty="0" err="1" smtClean="0"/>
              <a:t>Problematik</a:t>
            </a:r>
            <a:r>
              <a:rPr lang="en-GB" b="0" dirty="0" smtClean="0"/>
              <a:t> </a:t>
            </a:r>
            <a:r>
              <a:rPr lang="en-GB" b="0" dirty="0" err="1" smtClean="0"/>
              <a:t>der</a:t>
            </a:r>
            <a:r>
              <a:rPr lang="en-GB" b="0" dirty="0" smtClean="0"/>
              <a:t> </a:t>
            </a:r>
            <a:r>
              <a:rPr lang="en-GB" b="0" dirty="0" err="1" smtClean="0"/>
              <a:t>einzelner</a:t>
            </a:r>
            <a:r>
              <a:rPr lang="en-GB" b="0" dirty="0" smtClean="0"/>
              <a:t> </a:t>
            </a:r>
            <a:r>
              <a:rPr lang="en-GB" b="0" dirty="0" err="1" smtClean="0"/>
              <a:t>Regionen</a:t>
            </a:r>
            <a:endParaRPr lang="en-GB" b="0" dirty="0"/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12700" y="1141589"/>
          <a:ext cx="60833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name="Dokument" r:id="rId5" imgW="6083300" imgH="1701800" progId="Word.Document.12">
                  <p:link updateAutomatic="1"/>
                </p:oleObj>
              </mc:Choice>
              <mc:Fallback>
                <p:oleObj name="Dokument" r:id="rId5" imgW="6083300" imgH="17018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1141589"/>
                        <a:ext cx="60833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Inhaltsplatzhalter 1"/>
          <p:cNvSpPr txBox="1">
            <a:spLocks/>
          </p:cNvSpPr>
          <p:nvPr/>
        </p:nvSpPr>
        <p:spPr>
          <a:xfrm>
            <a:off x="381000" y="2881488"/>
            <a:ext cx="8382000" cy="355741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sz="1800" b="1" dirty="0" smtClean="0">
                <a:solidFill>
                  <a:srgbClr val="187186"/>
                </a:solidFill>
                <a:latin typeface="Calibri"/>
                <a:cs typeface="Calibri"/>
              </a:rPr>
              <a:t> </a:t>
            </a:r>
            <a:r>
              <a:rPr lang="de-DE" sz="1800" b="1" dirty="0" err="1" smtClean="0">
                <a:solidFill>
                  <a:srgbClr val="187186"/>
                </a:solidFill>
                <a:latin typeface="Calibri"/>
                <a:cs typeface="Calibri"/>
              </a:rPr>
              <a:t>Värmland</a:t>
            </a:r>
            <a:r>
              <a:rPr lang="de-DE" sz="1800" b="1" dirty="0" smtClean="0">
                <a:solidFill>
                  <a:srgbClr val="187186"/>
                </a:solidFill>
                <a:latin typeface="Calibri"/>
                <a:cs typeface="Calibri"/>
              </a:rPr>
              <a:t>: </a:t>
            </a:r>
            <a:r>
              <a:rPr lang="de-DE" sz="1800" dirty="0" err="1" smtClean="0">
                <a:solidFill>
                  <a:srgbClr val="187186"/>
                </a:solidFill>
                <a:latin typeface="Calibri"/>
                <a:cs typeface="Calibri"/>
              </a:rPr>
              <a:t>Hochqualifiziere</a:t>
            </a:r>
            <a:r>
              <a:rPr lang="de-DE" sz="1800" dirty="0" smtClean="0">
                <a:solidFill>
                  <a:srgbClr val="187186"/>
                </a:solidFill>
                <a:latin typeface="Calibri"/>
                <a:cs typeface="Calibri"/>
              </a:rPr>
              <a:t> wandern ab wegen hoher Arbeitslosigkeit, Peripherer Strukturen</a:t>
            </a:r>
            <a:endParaRPr lang="de-DE" sz="1800" b="1" dirty="0" smtClean="0">
              <a:solidFill>
                <a:srgbClr val="187186"/>
              </a:solidFill>
              <a:latin typeface="Calibri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Hedmark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: </a:t>
            </a:r>
            <a:r>
              <a:rPr kumimoji="0" lang="de-DE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Bedarf</a:t>
            </a:r>
            <a:r>
              <a:rPr kumimoji="0" lang="de-DE" sz="1800" i="0" u="none" strike="noStrike" kern="1200" cap="none" spc="0" normalizeH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an Fachkräften im Gesundheitssektor, Kinderbetreuung</a:t>
            </a: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187186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sz="1800" b="1" dirty="0" smtClean="0">
                <a:solidFill>
                  <a:srgbClr val="187186"/>
                </a:solidFill>
                <a:latin typeface="Calibri"/>
                <a:cs typeface="Calibri"/>
              </a:rPr>
              <a:t> NRW: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800" dirty="0" smtClean="0">
                <a:solidFill>
                  <a:srgbClr val="187186"/>
                </a:solidFill>
                <a:latin typeface="Calibri"/>
                <a:cs typeface="Calibri"/>
              </a:rPr>
              <a:t>1. Niederrein: </a:t>
            </a:r>
            <a:r>
              <a:rPr lang="de-DE" sz="1800" dirty="0" err="1" smtClean="0">
                <a:solidFill>
                  <a:srgbClr val="187186"/>
                </a:solidFill>
                <a:latin typeface="Calibri"/>
                <a:cs typeface="Calibri"/>
              </a:rPr>
              <a:t>Informations-mismatch</a:t>
            </a:r>
            <a:r>
              <a:rPr lang="de-DE" sz="1800" dirty="0" smtClean="0">
                <a:solidFill>
                  <a:srgbClr val="187186"/>
                </a:solidFill>
                <a:latin typeface="Calibri"/>
                <a:cs typeface="Calibri"/>
              </a:rPr>
              <a:t> zwischen Hochschule/Wirtschaft</a:t>
            </a:r>
          </a:p>
          <a:p>
            <a:pPr lvl="0" eaLnBrk="0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1800" dirty="0" smtClean="0">
                <a:solidFill>
                  <a:srgbClr val="187186"/>
                </a:solidFill>
                <a:latin typeface="Calibri"/>
                <a:cs typeface="Calibri"/>
              </a:rPr>
              <a:t>2. Ruhrgebiet: Sektoraler Bedarf (MINT), industrielles Image </a:t>
            </a:r>
          </a:p>
          <a:p>
            <a:pPr lvl="0" eaLnBrk="0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1800" dirty="0" smtClean="0">
                <a:solidFill>
                  <a:srgbClr val="187186"/>
                </a:solidFill>
                <a:latin typeface="Calibri"/>
                <a:cs typeface="Calibri"/>
              </a:rPr>
              <a:t>3. Münsterland: niedrige Attraktivität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800" dirty="0" smtClean="0">
                <a:solidFill>
                  <a:srgbClr val="187186"/>
                </a:solidFill>
                <a:latin typeface="Calibri"/>
                <a:cs typeface="Calibri"/>
              </a:rPr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Overijssel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: </a:t>
            </a:r>
            <a:r>
              <a:rPr kumimoji="0" lang="de-DE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Bedarf an Hochschulabgängern/Berufsanfänger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sz="1800" b="1" dirty="0" smtClean="0">
                <a:solidFill>
                  <a:srgbClr val="187186"/>
                </a:solidFill>
                <a:latin typeface="Calibri"/>
                <a:cs typeface="Calibri"/>
              </a:rPr>
              <a:t> Basel: </a:t>
            </a:r>
            <a:r>
              <a:rPr lang="de-DE" sz="1800" dirty="0" smtClean="0">
                <a:solidFill>
                  <a:srgbClr val="187186"/>
                </a:solidFill>
                <a:latin typeface="Calibri"/>
                <a:cs typeface="Calibri"/>
              </a:rPr>
              <a:t>niedriger lokaler Qualifikationsgrad, kein Fachkräftebedarf, hohe Zuwanderung</a:t>
            </a:r>
            <a:endParaRPr kumimoji="0" lang="de-DE" sz="2800" i="0" u="none" strike="noStrike" kern="1200" cap="none" spc="0" normalizeH="0" baseline="0" noProof="0" dirty="0" smtClean="0">
              <a:ln>
                <a:noFill/>
              </a:ln>
              <a:solidFill>
                <a:srgbClr val="187186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187186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31892" y="381000"/>
            <a:ext cx="5368808" cy="874889"/>
          </a:xfrm>
        </p:spPr>
        <p:txBody>
          <a:bodyPr/>
          <a:lstStyle/>
          <a:p>
            <a:r>
              <a:rPr lang="en-GB" sz="2400" b="0" dirty="0" smtClean="0"/>
              <a:t>Brain Flows am Niederrhein – </a:t>
            </a:r>
          </a:p>
          <a:p>
            <a:r>
              <a:rPr lang="en-GB" sz="2400" b="0" dirty="0" err="1" smtClean="0"/>
              <a:t>Eine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Absolventenstudie</a:t>
            </a:r>
            <a:r>
              <a:rPr lang="en-GB" sz="2400" b="0" dirty="0" smtClean="0"/>
              <a:t> an </a:t>
            </a:r>
            <a:r>
              <a:rPr lang="en-GB" sz="2400" b="0" dirty="0" err="1" smtClean="0"/>
              <a:t>der</a:t>
            </a:r>
            <a:r>
              <a:rPr lang="en-GB" sz="2400" b="0" dirty="0" smtClean="0"/>
              <a:t> Hochschule Niederrhein</a:t>
            </a:r>
          </a:p>
          <a:p>
            <a:endParaRPr lang="en-GB" b="0" dirty="0"/>
          </a:p>
        </p:txBody>
      </p:sp>
      <p:pic>
        <p:nvPicPr>
          <p:cNvPr id="5" name="Bild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700" y="723900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nhaltsplatzhalter 1"/>
          <p:cNvSpPr txBox="1">
            <a:spLocks/>
          </p:cNvSpPr>
          <p:nvPr/>
        </p:nvSpPr>
        <p:spPr>
          <a:xfrm>
            <a:off x="381000" y="1449288"/>
            <a:ext cx="8382000" cy="457200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187186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indent="26670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sz="1800" b="1" dirty="0" smtClean="0">
                <a:solidFill>
                  <a:srgbClr val="187186"/>
                </a:solidFill>
                <a:latin typeface="Calibri"/>
                <a:cs typeface="Calibri"/>
              </a:rPr>
              <a:t>Mittlerer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Niederrhein umfasst hier: </a:t>
            </a:r>
          </a:p>
          <a:p>
            <a:pPr marL="266700" marR="0" lvl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Mönchengladbach, Krefeld, 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Neuss, Viersen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187186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266700" marR="0" lvl="0" indent="-2667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Brain Drain</a:t>
            </a:r>
          </a:p>
          <a:p>
            <a:pPr marL="266700" marR="0" lvl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Abwanderung von 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hochqualifizierten Arbeitskräften 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zwischen zwei Raumeinheiten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187186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266700" marR="0" lvl="0" indent="-2667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Brain 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Gain</a:t>
            </a: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187186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266700" marR="0" lvl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Zuwanderung von hochqualifizierten Arbeitskräften in eine Region, 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7186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dadurch Zufluss von Humankapital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187186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187186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6282"/>
          <a:stretch>
            <a:fillRect/>
          </a:stretch>
        </p:blipFill>
        <p:spPr bwMode="auto">
          <a:xfrm>
            <a:off x="5138539" y="1305272"/>
            <a:ext cx="366510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8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100" y="740708"/>
            <a:ext cx="8382000" cy="527720"/>
          </a:xfrm>
        </p:spPr>
        <p:txBody>
          <a:bodyPr/>
          <a:lstStyle/>
          <a:p>
            <a:pPr algn="l">
              <a:spcBef>
                <a:spcPct val="20000"/>
              </a:spcBef>
              <a:spcAft>
                <a:spcPts val="0"/>
              </a:spcAft>
            </a:pPr>
            <a:r>
              <a:rPr lang="de-DE" sz="2800" dirty="0" smtClean="0">
                <a:solidFill>
                  <a:srgbClr val="187186"/>
                </a:solidFill>
                <a:latin typeface="Calibri"/>
                <a:cs typeface="Calibri"/>
              </a:rPr>
              <a:t>Negative Brain-Flow Bilanz</a:t>
            </a:r>
            <a:endParaRPr lang="de-DE" sz="2800" dirty="0">
              <a:solidFill>
                <a:srgbClr val="187186"/>
              </a:solidFill>
              <a:latin typeface="Calibri"/>
              <a:cs typeface="Calibri"/>
            </a:endParaRPr>
          </a:p>
        </p:txBody>
      </p:sp>
      <p:pic>
        <p:nvPicPr>
          <p:cNvPr id="5" name="Grafik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0648"/>
            <a:ext cx="180213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238424" y="1556891"/>
          <a:ext cx="6480720" cy="3672406"/>
        </p:xfrm>
        <a:graphic>
          <a:graphicData uri="http://schemas.openxmlformats.org/drawingml/2006/table">
            <a:tbl>
              <a:tblPr/>
              <a:tblGrid>
                <a:gridCol w="1828626"/>
                <a:gridCol w="1977937"/>
                <a:gridCol w="1892377"/>
                <a:gridCol w="781780"/>
              </a:tblGrid>
              <a:tr h="477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787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Verbleib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Migration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-76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∑</a:t>
                      </a:r>
                      <a:endParaRPr lang="de-DE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1278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Herkunft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Niederrhein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n-lt"/>
                          <a:ea typeface="Times New Roman"/>
                          <a:cs typeface="Times New Roman"/>
                        </a:rPr>
                        <a:t>Non </a:t>
                      </a: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Migrants</a:t>
                      </a:r>
                      <a:endParaRPr lang="de-DE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12,4 </a:t>
                      </a:r>
                      <a:r>
                        <a:rPr lang="en-GB" sz="16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vH</a:t>
                      </a:r>
                      <a:endParaRPr lang="de-DE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Late Migrants</a:t>
                      </a:r>
                      <a:endParaRPr lang="de-DE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30,5 </a:t>
                      </a:r>
                      <a:r>
                        <a:rPr lang="en-GB" sz="1600" b="1" dirty="0" err="1">
                          <a:latin typeface="+mn-lt"/>
                          <a:ea typeface="Times New Roman"/>
                          <a:cs typeface="Times New Roman"/>
                        </a:rPr>
                        <a:t>vH</a:t>
                      </a:r>
                      <a:endParaRPr lang="de-DE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2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42,9 </a:t>
                      </a:r>
                      <a:r>
                        <a:rPr lang="en-GB" sz="1600" b="1" dirty="0" err="1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vH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Herkunft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Sonstige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Region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University </a:t>
                      </a:r>
                      <a:r>
                        <a:rPr lang="en-GB" sz="1600" dirty="0" err="1">
                          <a:latin typeface="+mn-lt"/>
                          <a:ea typeface="Times New Roman"/>
                          <a:cs typeface="Times New Roman"/>
                        </a:rPr>
                        <a:t>Stayers</a:t>
                      </a:r>
                      <a:endParaRPr lang="de-DE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6,2 </a:t>
                      </a:r>
                      <a:r>
                        <a:rPr lang="en-GB" sz="1600" b="1" dirty="0" err="1">
                          <a:latin typeface="+mn-lt"/>
                          <a:ea typeface="Times New Roman"/>
                          <a:cs typeface="Times New Roman"/>
                        </a:rPr>
                        <a:t>vH</a:t>
                      </a:r>
                      <a:endParaRPr lang="de-DE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Repeat Migrants</a:t>
                      </a:r>
                      <a:endParaRPr lang="de-DE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50,9 </a:t>
                      </a:r>
                      <a:r>
                        <a:rPr lang="en-GB" sz="1600" b="1" dirty="0" err="1">
                          <a:latin typeface="+mn-lt"/>
                          <a:ea typeface="Times New Roman"/>
                          <a:cs typeface="Times New Roman"/>
                        </a:rPr>
                        <a:t>vH</a:t>
                      </a:r>
                      <a:endParaRPr lang="de-DE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57,1 </a:t>
                      </a:r>
                      <a:r>
                        <a:rPr lang="en-GB" sz="16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vH</a:t>
                      </a:r>
                      <a:endParaRPr lang="de-DE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∑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18,6 </a:t>
                      </a:r>
                      <a:r>
                        <a:rPr lang="en-GB" sz="1600" b="1" dirty="0" err="1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vH</a:t>
                      </a:r>
                      <a:endParaRPr lang="de-DE" sz="16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81,4 </a:t>
                      </a:r>
                      <a:r>
                        <a:rPr lang="en-GB" sz="16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vH</a:t>
                      </a:r>
                      <a:endParaRPr lang="de-DE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de-DE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771800" y="537321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0" dirty="0" smtClean="0">
                <a:solidFill>
                  <a:srgbClr val="184689"/>
                </a:solidFill>
                <a:sym typeface="Wingdings" pitchFamily="2" charset="2"/>
              </a:rPr>
              <a:t> </a:t>
            </a:r>
            <a:r>
              <a:rPr lang="de-DE" sz="2000" b="1" i="0" dirty="0" err="1" smtClean="0">
                <a:solidFill>
                  <a:srgbClr val="184689"/>
                </a:solidFill>
              </a:rPr>
              <a:t>Brainflow</a:t>
            </a:r>
            <a:r>
              <a:rPr lang="de-DE" sz="2000" b="1" i="0" dirty="0" smtClean="0">
                <a:solidFill>
                  <a:srgbClr val="184689"/>
                </a:solidFill>
              </a:rPr>
              <a:t>-Bilanz: </a:t>
            </a:r>
            <a:r>
              <a:rPr lang="de-DE" sz="2000" b="1" i="0" dirty="0" smtClean="0">
                <a:solidFill>
                  <a:srgbClr val="C00000"/>
                </a:solidFill>
              </a:rPr>
              <a:t>- 24,3 </a:t>
            </a:r>
            <a:r>
              <a:rPr lang="de-DE" sz="2000" b="1" i="0" dirty="0" err="1" smtClean="0">
                <a:solidFill>
                  <a:srgbClr val="C00000"/>
                </a:solidFill>
              </a:rPr>
              <a:t>vH</a:t>
            </a:r>
            <a:endParaRPr lang="de-DE" sz="2000" b="1" i="0" dirty="0">
              <a:solidFill>
                <a:srgbClr val="C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76286" y="6469886"/>
            <a:ext cx="5976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© NIERS, Datenbasis: </a:t>
            </a:r>
            <a:r>
              <a:rPr lang="de-DE" sz="1050" dirty="0" err="1" smtClean="0"/>
              <a:t>Alumnibefragung</a:t>
            </a:r>
            <a:r>
              <a:rPr lang="de-DE" sz="1050" dirty="0" smtClean="0"/>
              <a:t> 2011, N = 475</a:t>
            </a:r>
          </a:p>
          <a:p>
            <a:endParaRPr lang="de-DE" sz="1050" b="1" i="0" dirty="0" smtClean="0">
              <a:solidFill>
                <a:srgbClr val="4D4D4D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T_Pra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r">
          <a:defRPr sz="1600" b="1" i="0" dirty="0" smtClean="0">
            <a:solidFill>
              <a:schemeClr val="bg1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olgeseite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r">
          <a:defRPr sz="1600" b="1" i="0" dirty="0" smtClean="0">
            <a:solidFill>
              <a:schemeClr val="bg1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Folgeseite_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r">
          <a:defRPr sz="1600" b="1" i="0" dirty="0" smtClean="0">
            <a:solidFill>
              <a:schemeClr val="bg1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Folgeseite_0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IAT_Praesentation</Template>
  <TotalTime>0</TotalTime>
  <Words>1045</Words>
  <Application>Microsoft Office PowerPoint</Application>
  <PresentationFormat>Bildschirmpräsentation (4:3)</PresentationFormat>
  <Paragraphs>351</Paragraphs>
  <Slides>25</Slides>
  <Notes>16</Notes>
  <HiddenSlides>0</HiddenSlides>
  <MMClips>0</MMClips>
  <ScaleCrop>false</ScaleCrop>
  <HeadingPairs>
    <vt:vector size="6" baseType="variant">
      <vt:variant>
        <vt:lpstr>Design</vt:lpstr>
      </vt:variant>
      <vt:variant>
        <vt:i4>4</vt:i4>
      </vt:variant>
      <vt:variant>
        <vt:lpstr>Verknüpfungen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IAT_Praesentation</vt:lpstr>
      <vt:lpstr>Folgeseite_01</vt:lpstr>
      <vt:lpstr>Folgeseite_02</vt:lpstr>
      <vt:lpstr>Folgeseite_03</vt:lpstr>
      <vt:lpstr>???</vt:lpstr>
      <vt:lpstr>Macintosh HD:Users:alexandradavid:Desktop:10.5Alumni Networks_An untapped potential_Nina.doc!OLE_LINK1</vt:lpstr>
      <vt:lpstr>Alexandra David/ Johannes Kopper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Negative Brain-Flow Bilanz</vt:lpstr>
      <vt:lpstr>Gründe für das Verlassen der Region</vt:lpstr>
      <vt:lpstr>Der Job entscheidet</vt:lpstr>
      <vt:lpstr>Die eigene Region ist „meistens“ attraktiv</vt:lpstr>
      <vt:lpstr>Hoher Einfluss der Hochschule auf Verbleib der Absolventen</vt:lpstr>
      <vt:lpstr>Unternehmenslandschaft ist eher unbekannt</vt:lpstr>
      <vt:lpstr>Zwischenfazit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David</dc:creator>
  <cp:lastModifiedBy>Christiane Schütter</cp:lastModifiedBy>
  <cp:revision>384</cp:revision>
  <cp:lastPrinted>2012-01-19T12:29:15Z</cp:lastPrinted>
  <dcterms:created xsi:type="dcterms:W3CDTF">2012-05-11T22:27:16Z</dcterms:created>
  <dcterms:modified xsi:type="dcterms:W3CDTF">2012-05-30T06:49:44Z</dcterms:modified>
</cp:coreProperties>
</file>